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6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7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17"/>
  </p:notesMasterIdLst>
  <p:sldIdLst>
    <p:sldId id="256" r:id="rId3"/>
    <p:sldId id="257" r:id="rId4"/>
    <p:sldId id="258" r:id="rId5"/>
    <p:sldId id="276" r:id="rId6"/>
    <p:sldId id="259" r:id="rId7"/>
    <p:sldId id="279" r:id="rId8"/>
    <p:sldId id="266" r:id="rId9"/>
    <p:sldId id="262" r:id="rId10"/>
    <p:sldId id="283" r:id="rId11"/>
    <p:sldId id="261" r:id="rId12"/>
    <p:sldId id="289" r:id="rId13"/>
    <p:sldId id="260" r:id="rId14"/>
    <p:sldId id="294" r:id="rId15"/>
    <p:sldId id="293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622203842" name="WPS_1723344558" initials="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CED6"/>
    <a:srgbClr val="B3DCE2"/>
    <a:srgbClr val="47ABB9"/>
    <a:srgbClr val="CBE4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6" autoAdjust="0"/>
    <p:restoredTop sz="94075" autoAdjust="0"/>
  </p:normalViewPr>
  <p:slideViewPr>
    <p:cSldViewPr snapToGrid="0" showGuides="1">
      <p:cViewPr varScale="1">
        <p:scale>
          <a:sx n="96" d="100"/>
          <a:sy n="96" d="100"/>
        </p:scale>
        <p:origin x="60" y="296"/>
      </p:cViewPr>
      <p:guideLst>
        <p:guide orient="horz" pos="212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6" d="100"/>
        <a:sy n="3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9A5FA-CEC5-43A5-8C1E-73DABB5F0634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9C4B7A-092B-4026-9B38-6FEE49FB598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9C4B7A-092B-4026-9B38-6FEE49FB598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493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029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举例：</a:t>
            </a:r>
            <a:r>
              <a:rPr lang="en-US" altLang="zh-CN" dirty="0">
                <a:ea typeface="宋体" panose="02010600030101010101" pitchFamily="2" charset="-122"/>
              </a:rPr>
              <a:t>98/c</a:t>
            </a:r>
            <a:r>
              <a:rPr lang="zh-CN" altLang="en-US" dirty="0">
                <a:ea typeface="宋体" panose="02010600030101010101" pitchFamily="2" charset="-122"/>
              </a:rPr>
              <a:t>程</a:t>
            </a:r>
            <a:r>
              <a:rPr lang="en-US" altLang="zh-CN" dirty="0">
                <a:ea typeface="宋体" panose="02010600030101010101" pitchFamily="2" charset="-122"/>
              </a:rPr>
              <a:t>/</a:t>
            </a:r>
            <a:r>
              <a:rPr lang="zh-CN" altLang="en-US" dirty="0">
                <a:ea typeface="宋体" panose="02010600030101010101" pitchFamily="2" charset="-122"/>
              </a:rPr>
              <a:t>官方网站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4F346-9435-41B1-AD1D-461963F20BE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讲一下关于这个标准的理解和提升计划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9C4B7A-092B-4026-9B38-6FEE49FB598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53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7B774-B873-864A-76B3-7129990D4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86F663-CEC2-ECBB-BB6B-ABFE280E40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E348FC-DB78-08B4-AD50-5CDF9D07E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EABDF-BAE1-75C9-F72D-909FD851B0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5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0866" y="181308"/>
            <a:ext cx="10515600" cy="580806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47ABB9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898639"/>
            <a:ext cx="12192000" cy="595936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425" y="147861"/>
            <a:ext cx="2238375" cy="64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占位符 1"/>
          <p:cNvSpPr>
            <a:spLocks noGrp="1"/>
          </p:cNvSpPr>
          <p:nvPr>
            <p:ph type="title"/>
          </p:nvPr>
        </p:nvSpPr>
        <p:spPr>
          <a:xfrm>
            <a:off x="190575" y="260648"/>
            <a:ext cx="10972800" cy="418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7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tags" Target="../tags/tag91.xml"/><Relationship Id="rId18" Type="http://schemas.openxmlformats.org/officeDocument/2006/relationships/tags" Target="../tags/tag96.xml"/><Relationship Id="rId26" Type="http://schemas.openxmlformats.org/officeDocument/2006/relationships/tags" Target="../tags/tag104.xml"/><Relationship Id="rId3" Type="http://schemas.openxmlformats.org/officeDocument/2006/relationships/tags" Target="../tags/tag81.xml"/><Relationship Id="rId21" Type="http://schemas.openxmlformats.org/officeDocument/2006/relationships/tags" Target="../tags/tag99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17" Type="http://schemas.openxmlformats.org/officeDocument/2006/relationships/tags" Target="../tags/tag95.xml"/><Relationship Id="rId25" Type="http://schemas.openxmlformats.org/officeDocument/2006/relationships/tags" Target="../tags/tag103.xml"/><Relationship Id="rId2" Type="http://schemas.openxmlformats.org/officeDocument/2006/relationships/tags" Target="../tags/tag80.xml"/><Relationship Id="rId16" Type="http://schemas.openxmlformats.org/officeDocument/2006/relationships/tags" Target="../tags/tag94.xml"/><Relationship Id="rId20" Type="http://schemas.openxmlformats.org/officeDocument/2006/relationships/tags" Target="../tags/tag98.xml"/><Relationship Id="rId29" Type="http://schemas.openxmlformats.org/officeDocument/2006/relationships/tags" Target="../tags/tag107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24" Type="http://schemas.openxmlformats.org/officeDocument/2006/relationships/tags" Target="../tags/tag102.xml"/><Relationship Id="rId32" Type="http://schemas.openxmlformats.org/officeDocument/2006/relationships/notesSlide" Target="../notesSlides/notesSlide7.xml"/><Relationship Id="rId5" Type="http://schemas.openxmlformats.org/officeDocument/2006/relationships/tags" Target="../tags/tag83.xml"/><Relationship Id="rId15" Type="http://schemas.openxmlformats.org/officeDocument/2006/relationships/tags" Target="../tags/tag93.xml"/><Relationship Id="rId23" Type="http://schemas.openxmlformats.org/officeDocument/2006/relationships/tags" Target="../tags/tag101.xml"/><Relationship Id="rId28" Type="http://schemas.openxmlformats.org/officeDocument/2006/relationships/tags" Target="../tags/tag106.xml"/><Relationship Id="rId10" Type="http://schemas.openxmlformats.org/officeDocument/2006/relationships/tags" Target="../tags/tag88.xml"/><Relationship Id="rId19" Type="http://schemas.openxmlformats.org/officeDocument/2006/relationships/tags" Target="../tags/tag97.xml"/><Relationship Id="rId31" Type="http://schemas.openxmlformats.org/officeDocument/2006/relationships/slideLayout" Target="../slideLayouts/slideLayout1.xml"/><Relationship Id="rId4" Type="http://schemas.openxmlformats.org/officeDocument/2006/relationships/tags" Target="../tags/tag82.xml"/><Relationship Id="rId9" Type="http://schemas.openxmlformats.org/officeDocument/2006/relationships/tags" Target="../tags/tag87.xml"/><Relationship Id="rId14" Type="http://schemas.openxmlformats.org/officeDocument/2006/relationships/tags" Target="../tags/tag92.xml"/><Relationship Id="rId22" Type="http://schemas.openxmlformats.org/officeDocument/2006/relationships/tags" Target="../tags/tag100.xml"/><Relationship Id="rId27" Type="http://schemas.openxmlformats.org/officeDocument/2006/relationships/tags" Target="../tags/tag105.xml"/><Relationship Id="rId30" Type="http://schemas.openxmlformats.org/officeDocument/2006/relationships/tags" Target="../tags/tag10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11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tags" Target="../tags/tag114.xml"/><Relationship Id="rId5" Type="http://schemas.openxmlformats.org/officeDocument/2006/relationships/tags" Target="../tags/tag113.xml"/><Relationship Id="rId4" Type="http://schemas.openxmlformats.org/officeDocument/2006/relationships/tags" Target="../tags/tag112.xml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image" Target="../media/image4.png"/><Relationship Id="rId2" Type="http://schemas.openxmlformats.org/officeDocument/2006/relationships/tags" Target="../tags/tag3.xml"/><Relationship Id="rId16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9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10" Type="http://schemas.openxmlformats.org/officeDocument/2006/relationships/image" Target="../media/image6.png"/><Relationship Id="rId4" Type="http://schemas.openxmlformats.org/officeDocument/2006/relationships/tags" Target="../tags/tag20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2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tags" Target="../tags/tag41.xml"/><Relationship Id="rId18" Type="http://schemas.openxmlformats.org/officeDocument/2006/relationships/tags" Target="../tags/tag46.xml"/><Relationship Id="rId26" Type="http://schemas.openxmlformats.org/officeDocument/2006/relationships/tags" Target="../tags/tag54.xml"/><Relationship Id="rId3" Type="http://schemas.openxmlformats.org/officeDocument/2006/relationships/tags" Target="../tags/tag31.xml"/><Relationship Id="rId21" Type="http://schemas.openxmlformats.org/officeDocument/2006/relationships/tags" Target="../tags/tag49.xml"/><Relationship Id="rId7" Type="http://schemas.openxmlformats.org/officeDocument/2006/relationships/tags" Target="../tags/tag35.xml"/><Relationship Id="rId12" Type="http://schemas.openxmlformats.org/officeDocument/2006/relationships/tags" Target="../tags/tag40.xml"/><Relationship Id="rId17" Type="http://schemas.openxmlformats.org/officeDocument/2006/relationships/tags" Target="../tags/tag45.xml"/><Relationship Id="rId25" Type="http://schemas.openxmlformats.org/officeDocument/2006/relationships/tags" Target="../tags/tag53.xml"/><Relationship Id="rId2" Type="http://schemas.openxmlformats.org/officeDocument/2006/relationships/tags" Target="../tags/tag30.xml"/><Relationship Id="rId16" Type="http://schemas.openxmlformats.org/officeDocument/2006/relationships/tags" Target="../tags/tag44.xml"/><Relationship Id="rId20" Type="http://schemas.openxmlformats.org/officeDocument/2006/relationships/tags" Target="../tags/tag48.xml"/><Relationship Id="rId29" Type="http://schemas.openxmlformats.org/officeDocument/2006/relationships/tags" Target="../tags/tag57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tags" Target="../tags/tag39.xml"/><Relationship Id="rId24" Type="http://schemas.openxmlformats.org/officeDocument/2006/relationships/tags" Target="../tags/tag52.xml"/><Relationship Id="rId5" Type="http://schemas.openxmlformats.org/officeDocument/2006/relationships/tags" Target="../tags/tag33.xml"/><Relationship Id="rId15" Type="http://schemas.openxmlformats.org/officeDocument/2006/relationships/tags" Target="../tags/tag43.xml"/><Relationship Id="rId23" Type="http://schemas.openxmlformats.org/officeDocument/2006/relationships/tags" Target="../tags/tag51.xml"/><Relationship Id="rId28" Type="http://schemas.openxmlformats.org/officeDocument/2006/relationships/tags" Target="../tags/tag56.xml"/><Relationship Id="rId10" Type="http://schemas.openxmlformats.org/officeDocument/2006/relationships/tags" Target="../tags/tag38.xml"/><Relationship Id="rId19" Type="http://schemas.openxmlformats.org/officeDocument/2006/relationships/tags" Target="../tags/tag47.xml"/><Relationship Id="rId31" Type="http://schemas.openxmlformats.org/officeDocument/2006/relationships/notesSlide" Target="../notesSlides/notesSlide4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tags" Target="../tags/tag42.xml"/><Relationship Id="rId22" Type="http://schemas.openxmlformats.org/officeDocument/2006/relationships/tags" Target="../tags/tag50.xml"/><Relationship Id="rId27" Type="http://schemas.openxmlformats.org/officeDocument/2006/relationships/tags" Target="../tags/tag55.xml"/><Relationship Id="rId30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60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notesSlide" Target="../notesSlides/notesSlide6.xml"/><Relationship Id="rId5" Type="http://schemas.openxmlformats.org/officeDocument/2006/relationships/tags" Target="../tags/tag68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67.xml"/><Relationship Id="rId9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66140" y="2530475"/>
            <a:ext cx="10459085" cy="18649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kumimoji="1" sz="44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kumimoji="1" sz="4400" b="1" dirty="0" err="1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探赜索隐</a:t>
            </a:r>
            <a:r>
              <a:rPr kumimoji="1" sz="44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”——大一学生信息检索能力</a:t>
            </a:r>
          </a:p>
          <a:p>
            <a:pPr algn="ctr"/>
            <a:r>
              <a:rPr kumimoji="1" sz="44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提升项目</a:t>
            </a:r>
          </a:p>
        </p:txBody>
      </p:sp>
      <p:sp>
        <p:nvSpPr>
          <p:cNvPr id="5" name="文本框 8"/>
          <p:cNvSpPr txBox="1"/>
          <p:nvPr/>
        </p:nvSpPr>
        <p:spPr>
          <a:xfrm>
            <a:off x="4169877" y="4295986"/>
            <a:ext cx="329420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</a:rPr>
              <a:t>指导老师：尹逊之</a:t>
            </a:r>
          </a:p>
          <a:p>
            <a:pPr marL="285750" indent="-285750" algn="ctr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</a:rPr>
              <a:t>报告人：何铭源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877" y="1051673"/>
            <a:ext cx="4044875" cy="147868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620121" y="5125931"/>
            <a:ext cx="71443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50000"/>
              </a:lnSpc>
              <a:buClrTx/>
              <a:buSzTx/>
              <a:buFont typeface="Wingdings" panose="05000000000000000000" pitchFamily="2" charset="2"/>
              <a:buChar char="n"/>
            </a:pPr>
            <a:r>
              <a:rPr lang="zh-CN" altLang="en-US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</a:rPr>
              <a:t>组员（按姓名首字母排序）：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池昊璞 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</a:rPr>
              <a:t>何天佑 李泽楷 唐焯奇 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王弘晰 王俊凯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吴恩迪 </a:t>
            </a:r>
            <a:r>
              <a:rPr lang="zh-CN" altLang="en-US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严骏驰</a:t>
            </a:r>
            <a:r>
              <a:rPr lang="en-US" altLang="zh-CN" sz="16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郑宇杰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" y="-481330"/>
            <a:ext cx="12191365" cy="7338695"/>
          </a:xfrm>
          <a:prstGeom prst="rect">
            <a:avLst/>
          </a:prstGeom>
        </p:spPr>
      </p:pic>
      <p:sp>
        <p:nvSpPr>
          <p:cNvPr id="2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51350" y="1552958"/>
            <a:ext cx="3416300" cy="3414712"/>
          </a:xfrm>
          <a:prstGeom prst="ellipse">
            <a:avLst/>
          </a:prstGeom>
          <a:solidFill>
            <a:srgbClr val="47ABB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PA_文本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67225" y="3103945"/>
            <a:ext cx="33559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项目成果</a:t>
            </a:r>
          </a:p>
        </p:txBody>
      </p:sp>
      <p:sp>
        <p:nvSpPr>
          <p:cNvPr id="4" name="PA_同心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543425" y="1652970"/>
            <a:ext cx="3214688" cy="3214688"/>
          </a:xfrm>
          <a:custGeom>
            <a:avLst/>
            <a:gdLst>
              <a:gd name="G0" fmla="+- 156 0 0"/>
              <a:gd name="G1" fmla="+- 21600 0 156"/>
              <a:gd name="G2" fmla="+- 21600 0 156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56" y="10800"/>
                </a:moveTo>
                <a:cubicBezTo>
                  <a:pt x="156" y="16679"/>
                  <a:pt x="4921" y="21444"/>
                  <a:pt x="10800" y="21444"/>
                </a:cubicBezTo>
                <a:cubicBezTo>
                  <a:pt x="16679" y="21444"/>
                  <a:pt x="21444" y="16679"/>
                  <a:pt x="21444" y="10800"/>
                </a:cubicBezTo>
                <a:cubicBezTo>
                  <a:pt x="21444" y="4921"/>
                  <a:pt x="16679" y="156"/>
                  <a:pt x="10800" y="156"/>
                </a:cubicBezTo>
                <a:cubicBezTo>
                  <a:pt x="4921" y="156"/>
                  <a:pt x="156" y="4921"/>
                  <a:pt x="156" y="10800"/>
                </a:cubicBezTo>
                <a:close/>
              </a:path>
            </a:pathLst>
          </a:custGeom>
          <a:solidFill>
            <a:srgbClr val="FFFFFF">
              <a:alpha val="6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PA_直接连接符 11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3990975" y="1743458"/>
            <a:ext cx="785813" cy="569912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PA_直接连接符 12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7589838" y="4194558"/>
            <a:ext cx="739775" cy="534987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空心弧 15"/>
          <p:cNvSpPr>
            <a:spLocks noChangeArrowheads="1"/>
          </p:cNvSpPr>
          <p:nvPr/>
        </p:nvSpPr>
        <p:spPr bwMode="auto">
          <a:xfrm rot="12768983">
            <a:off x="4324350" y="1483108"/>
            <a:ext cx="3622675" cy="3622675"/>
          </a:xfrm>
          <a:custGeom>
            <a:avLst/>
            <a:gdLst>
              <a:gd name="G0" fmla="+- 10711 0 0"/>
              <a:gd name="G1" fmla="+- 11829149 0 0"/>
              <a:gd name="G2" fmla="+- 0 0 11829149"/>
              <a:gd name="T0" fmla="*/ 0 256 1"/>
              <a:gd name="T1" fmla="*/ 180 256 1"/>
              <a:gd name="G3" fmla="+- 11829149 T0 T1"/>
              <a:gd name="T2" fmla="*/ 0 256 1"/>
              <a:gd name="T3" fmla="*/ 90 256 1"/>
              <a:gd name="G4" fmla="+- 11829149 T2 T3"/>
              <a:gd name="G5" fmla="*/ G4 2 1"/>
              <a:gd name="T4" fmla="*/ 90 256 1"/>
              <a:gd name="T5" fmla="*/ 0 256 1"/>
              <a:gd name="G6" fmla="+- 11829149 T4 T5"/>
              <a:gd name="G7" fmla="*/ G6 2 1"/>
              <a:gd name="G8" fmla="abs 11829149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711"/>
              <a:gd name="G18" fmla="*/ 10711 1 2"/>
              <a:gd name="G19" fmla="+- G18 5400 0"/>
              <a:gd name="G20" fmla="cos G19 11829149"/>
              <a:gd name="G21" fmla="sin G19 11829149"/>
              <a:gd name="G22" fmla="+- G20 10800 0"/>
              <a:gd name="G23" fmla="+- G21 10800 0"/>
              <a:gd name="G24" fmla="+- 10800 0 G20"/>
              <a:gd name="G25" fmla="+- 10711 10800 0"/>
              <a:gd name="G26" fmla="?: G9 G17 G25"/>
              <a:gd name="G27" fmla="?: G9 0 21600"/>
              <a:gd name="G28" fmla="cos 10800 11829149"/>
              <a:gd name="G29" fmla="sin 10800 11829149"/>
              <a:gd name="G30" fmla="sin 10711 11829149"/>
              <a:gd name="G31" fmla="+- G28 10800 0"/>
              <a:gd name="G32" fmla="+- G29 10800 0"/>
              <a:gd name="G33" fmla="+- G30 10800 0"/>
              <a:gd name="G34" fmla="?: G4 0 G31"/>
              <a:gd name="G35" fmla="?: 11829149 G34 0"/>
              <a:gd name="G36" fmla="?: G6 G35 G31"/>
              <a:gd name="G37" fmla="+- 21600 0 G36"/>
              <a:gd name="G38" fmla="?: G4 0 G33"/>
              <a:gd name="G39" fmla="?: 11829149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44 w 21600"/>
              <a:gd name="T15" fmla="*/ 10706 h 21600"/>
              <a:gd name="T16" fmla="*/ 10800 w 21600"/>
              <a:gd name="T17" fmla="*/ 89 h 21600"/>
              <a:gd name="T18" fmla="*/ 21556 w 21600"/>
              <a:gd name="T19" fmla="*/ 1070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89" y="10706"/>
                </a:moveTo>
                <a:cubicBezTo>
                  <a:pt x="140" y="4827"/>
                  <a:pt x="4920" y="89"/>
                  <a:pt x="10799" y="89"/>
                </a:cubicBezTo>
                <a:cubicBezTo>
                  <a:pt x="16679" y="88"/>
                  <a:pt x="21459" y="4827"/>
                  <a:pt x="21510" y="10706"/>
                </a:cubicBezTo>
                <a:lnTo>
                  <a:pt x="21599" y="10706"/>
                </a:lnTo>
                <a:cubicBezTo>
                  <a:pt x="21548" y="4778"/>
                  <a:pt x="16728" y="0"/>
                  <a:pt x="10800" y="0"/>
                </a:cubicBezTo>
                <a:cubicBezTo>
                  <a:pt x="4871" y="-1"/>
                  <a:pt x="51" y="4778"/>
                  <a:pt x="0" y="10706"/>
                </a:cubicBezTo>
                <a:close/>
              </a:path>
            </a:pathLst>
          </a:custGeom>
          <a:solidFill>
            <a:srgbClr val="47ABB9"/>
          </a:solidFill>
          <a:ln w="12700" cap="flat" cmpd="sng">
            <a:solidFill>
              <a:srgbClr val="47ABB9"/>
            </a:solidFill>
            <a:bevel/>
          </a:ln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" name="PA_图片 2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2346708"/>
            <a:ext cx="781050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dirty="0">
                <a:cs typeface="+mn-ea"/>
              </a:rPr>
              <a:t>预期成果</a:t>
            </a:r>
            <a:endParaRPr lang="zh-CN" altLang="en-US" sz="3600" dirty="0">
              <a:ea typeface="+mn-ea"/>
              <a:cs typeface="+mn-ea"/>
            </a:endParaRPr>
          </a:p>
        </p:txBody>
      </p:sp>
      <p:sp>
        <p:nvSpPr>
          <p:cNvPr id="38" name="Donut 37"/>
          <p:cNvSpPr/>
          <p:nvPr>
            <p:custDataLst>
              <p:tags r:id="rId1"/>
            </p:custDataLst>
          </p:nvPr>
        </p:nvSpPr>
        <p:spPr>
          <a:xfrm>
            <a:off x="4575207" y="2155676"/>
            <a:ext cx="3041588" cy="3041984"/>
          </a:xfrm>
          <a:prstGeom prst="donut">
            <a:avLst>
              <a:gd name="adj" fmla="val 522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39" name="Donut 38"/>
          <p:cNvSpPr/>
          <p:nvPr>
            <p:custDataLst>
              <p:tags r:id="rId2"/>
            </p:custDataLst>
          </p:nvPr>
        </p:nvSpPr>
        <p:spPr>
          <a:xfrm>
            <a:off x="4814277" y="2401197"/>
            <a:ext cx="2557029" cy="2557362"/>
          </a:xfrm>
          <a:prstGeom prst="donut">
            <a:avLst>
              <a:gd name="adj" fmla="val 641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40" name="Donut 39"/>
          <p:cNvSpPr/>
          <p:nvPr>
            <p:custDataLst>
              <p:tags r:id="rId3"/>
            </p:custDataLst>
          </p:nvPr>
        </p:nvSpPr>
        <p:spPr>
          <a:xfrm>
            <a:off x="5086482" y="2660598"/>
            <a:ext cx="2025456" cy="2025720"/>
          </a:xfrm>
          <a:prstGeom prst="donut">
            <a:avLst>
              <a:gd name="adj" fmla="val 721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2" name="Donut 1"/>
          <p:cNvSpPr/>
          <p:nvPr>
            <p:custDataLst>
              <p:tags r:id="rId4"/>
            </p:custDataLst>
          </p:nvPr>
        </p:nvSpPr>
        <p:spPr>
          <a:xfrm>
            <a:off x="4328391" y="1908828"/>
            <a:ext cx="3535220" cy="3535680"/>
          </a:xfrm>
          <a:prstGeom prst="donut">
            <a:avLst>
              <a:gd name="adj" fmla="val 431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33" name="Block Arc 32"/>
          <p:cNvSpPr/>
          <p:nvPr>
            <p:custDataLst>
              <p:tags r:id="rId5"/>
            </p:custDataLst>
          </p:nvPr>
        </p:nvSpPr>
        <p:spPr>
          <a:xfrm flipH="1">
            <a:off x="4328391" y="1908828"/>
            <a:ext cx="3535220" cy="3535680"/>
          </a:xfrm>
          <a:prstGeom prst="blockArc">
            <a:avLst>
              <a:gd name="adj1" fmla="val 3787504"/>
              <a:gd name="adj2" fmla="val 16202892"/>
              <a:gd name="adj3" fmla="val 420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34" name="Block Arc 33"/>
          <p:cNvSpPr/>
          <p:nvPr>
            <p:custDataLst>
              <p:tags r:id="rId6"/>
            </p:custDataLst>
          </p:nvPr>
        </p:nvSpPr>
        <p:spPr>
          <a:xfrm flipH="1">
            <a:off x="4575207" y="2155676"/>
            <a:ext cx="3041588" cy="3041984"/>
          </a:xfrm>
          <a:prstGeom prst="blockArc">
            <a:avLst>
              <a:gd name="adj1" fmla="val 1427478"/>
              <a:gd name="adj2" fmla="val 16202949"/>
              <a:gd name="adj3" fmla="val 508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35" name="Block Arc 34"/>
          <p:cNvSpPr/>
          <p:nvPr>
            <p:custDataLst>
              <p:tags r:id="rId7"/>
            </p:custDataLst>
          </p:nvPr>
        </p:nvSpPr>
        <p:spPr>
          <a:xfrm flipH="1">
            <a:off x="4820696" y="2401197"/>
            <a:ext cx="2550610" cy="2550942"/>
          </a:xfrm>
          <a:prstGeom prst="blockArc">
            <a:avLst>
              <a:gd name="adj1" fmla="val 18246226"/>
              <a:gd name="adj2" fmla="val 16212231"/>
              <a:gd name="adj3" fmla="val 614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36" name="Block Arc 35"/>
          <p:cNvSpPr/>
          <p:nvPr>
            <p:custDataLst>
              <p:tags r:id="rId8"/>
            </p:custDataLst>
          </p:nvPr>
        </p:nvSpPr>
        <p:spPr>
          <a:xfrm flipH="1">
            <a:off x="5086483" y="2667018"/>
            <a:ext cx="2019037" cy="2019300"/>
          </a:xfrm>
          <a:prstGeom prst="blockArc">
            <a:avLst>
              <a:gd name="adj1" fmla="val 21030407"/>
              <a:gd name="adj2" fmla="val 16212547"/>
              <a:gd name="adj3" fmla="val 724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42" name="Oval 41"/>
          <p:cNvSpPr/>
          <p:nvPr>
            <p:custDataLst>
              <p:tags r:id="rId9"/>
            </p:custDataLst>
          </p:nvPr>
        </p:nvSpPr>
        <p:spPr>
          <a:xfrm>
            <a:off x="8554899" y="2358866"/>
            <a:ext cx="585711" cy="5857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latin typeface="+mn-ea"/>
              <a:cs typeface="+mn-ea"/>
            </a:endParaRPr>
          </a:p>
        </p:txBody>
      </p:sp>
      <p:sp>
        <p:nvSpPr>
          <p:cNvPr id="43" name="Text Placeholder 32"/>
          <p:cNvSpPr txBox="1"/>
          <p:nvPr>
            <p:custDataLst>
              <p:tags r:id="rId10"/>
            </p:custDataLst>
          </p:nvPr>
        </p:nvSpPr>
        <p:spPr>
          <a:xfrm>
            <a:off x="9379522" y="2798428"/>
            <a:ext cx="1726136" cy="5598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200" dirty="0">
                <a:solidFill>
                  <a:srgbClr val="7F7F7F"/>
                </a:solidFill>
                <a:latin typeface="+mn-ea"/>
                <a:cs typeface="+mn-ea"/>
              </a:rPr>
              <a:t>对提高信息检索能力的方法汇总编册</a:t>
            </a:r>
          </a:p>
        </p:txBody>
      </p:sp>
      <p:sp>
        <p:nvSpPr>
          <p:cNvPr id="44" name="Text Placeholder 33"/>
          <p:cNvSpPr txBox="1"/>
          <p:nvPr>
            <p:custDataLst>
              <p:tags r:id="rId11"/>
            </p:custDataLst>
          </p:nvPr>
        </p:nvSpPr>
        <p:spPr>
          <a:xfrm>
            <a:off x="9362697" y="2358865"/>
            <a:ext cx="1738302" cy="28017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800" b="1" dirty="0">
                <a:solidFill>
                  <a:schemeClr val="accent6"/>
                </a:solidFill>
                <a:latin typeface="+mn-ea"/>
                <a:cs typeface="+mn-ea"/>
              </a:rPr>
              <a:t>信息收集</a:t>
            </a:r>
            <a:endParaRPr lang="en-AU" sz="2800" b="1" dirty="0">
              <a:solidFill>
                <a:schemeClr val="accent6"/>
              </a:solidFill>
              <a:latin typeface="+mn-ea"/>
              <a:cs typeface="+mn-ea"/>
            </a:endParaRPr>
          </a:p>
        </p:txBody>
      </p:sp>
      <p:sp>
        <p:nvSpPr>
          <p:cNvPr id="45" name="Oval 44"/>
          <p:cNvSpPr/>
          <p:nvPr>
            <p:custDataLst>
              <p:tags r:id="rId12"/>
            </p:custDataLst>
          </p:nvPr>
        </p:nvSpPr>
        <p:spPr>
          <a:xfrm>
            <a:off x="8557017" y="4077124"/>
            <a:ext cx="585711" cy="5857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600" dirty="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46" name="Text Placeholder 32"/>
          <p:cNvSpPr txBox="1"/>
          <p:nvPr>
            <p:custDataLst>
              <p:tags r:id="rId13"/>
            </p:custDataLst>
          </p:nvPr>
        </p:nvSpPr>
        <p:spPr>
          <a:xfrm>
            <a:off x="9215906" y="4469697"/>
            <a:ext cx="1726136" cy="5598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rgbClr val="7F7F7F"/>
                </a:solidFill>
                <a:latin typeface="+mn-ea"/>
                <a:cs typeface="+mn-ea"/>
              </a:rPr>
              <a:t>在线下进行宣讲与游戏</a:t>
            </a:r>
            <a:endParaRPr lang="en-US" sz="1000" dirty="0">
              <a:solidFill>
                <a:srgbClr val="7F7F7F"/>
              </a:solidFill>
              <a:latin typeface="+mn-ea"/>
              <a:cs typeface="+mn-ea"/>
            </a:endParaRPr>
          </a:p>
        </p:txBody>
      </p:sp>
      <p:sp>
        <p:nvSpPr>
          <p:cNvPr id="47" name="Text Placeholder 33"/>
          <p:cNvSpPr txBox="1"/>
          <p:nvPr>
            <p:custDataLst>
              <p:tags r:id="rId14"/>
            </p:custDataLst>
          </p:nvPr>
        </p:nvSpPr>
        <p:spPr>
          <a:xfrm>
            <a:off x="9286076" y="3995843"/>
            <a:ext cx="1738302" cy="28017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800" b="1" dirty="0">
                <a:solidFill>
                  <a:schemeClr val="accent5"/>
                </a:solidFill>
                <a:latin typeface="+mn-ea"/>
                <a:cs typeface="+mn-ea"/>
              </a:rPr>
              <a:t>线下活动</a:t>
            </a:r>
            <a:endParaRPr lang="zh-CN" altLang="en-AU" sz="2800" b="1" dirty="0">
              <a:solidFill>
                <a:schemeClr val="accent5"/>
              </a:solidFill>
              <a:latin typeface="+mn-ea"/>
              <a:cs typeface="+mn-ea"/>
            </a:endParaRPr>
          </a:p>
        </p:txBody>
      </p:sp>
      <p:cxnSp>
        <p:nvCxnSpPr>
          <p:cNvPr id="6" name="Straight Arrow Connector 5"/>
          <p:cNvCxnSpPr/>
          <p:nvPr>
            <p:custDataLst>
              <p:tags r:id="rId15"/>
            </p:custDataLst>
          </p:nvPr>
        </p:nvCxnSpPr>
        <p:spPr>
          <a:xfrm>
            <a:off x="7433748" y="2652847"/>
            <a:ext cx="863301" cy="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  <a:alpha val="50000"/>
              </a:schemeClr>
            </a:solidFill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>
            <p:custDataLst>
              <p:tags r:id="rId16"/>
            </p:custDataLst>
          </p:nvPr>
        </p:nvCxnSpPr>
        <p:spPr>
          <a:xfrm>
            <a:off x="7371307" y="4363103"/>
            <a:ext cx="925741" cy="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  <a:alpha val="50000"/>
              </a:schemeClr>
            </a:solidFill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>
            <p:custDataLst>
              <p:tags r:id="rId17"/>
            </p:custDataLst>
          </p:nvPr>
        </p:nvSpPr>
        <p:spPr>
          <a:xfrm flipH="1">
            <a:off x="3034375" y="2363826"/>
            <a:ext cx="585711" cy="5857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78" name="Text Placeholder 32"/>
          <p:cNvSpPr txBox="1"/>
          <p:nvPr>
            <p:custDataLst>
              <p:tags r:id="rId18"/>
            </p:custDataLst>
          </p:nvPr>
        </p:nvSpPr>
        <p:spPr>
          <a:xfrm flipH="1">
            <a:off x="1059800" y="2638923"/>
            <a:ext cx="1726136" cy="5598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5000"/>
              </a:lnSpc>
              <a:spcBef>
                <a:spcPts val="0"/>
              </a:spcBef>
              <a:buNone/>
            </a:pPr>
            <a:endParaRPr lang="en-US" sz="1000" dirty="0">
              <a:solidFill>
                <a:srgbClr val="7F7F7F"/>
              </a:solidFill>
              <a:latin typeface="+mn-ea"/>
              <a:cs typeface="+mn-ea"/>
            </a:endParaRPr>
          </a:p>
        </p:txBody>
      </p:sp>
      <p:sp>
        <p:nvSpPr>
          <p:cNvPr id="79" name="Text Placeholder 33"/>
          <p:cNvSpPr txBox="1"/>
          <p:nvPr>
            <p:custDataLst>
              <p:tags r:id="rId19"/>
            </p:custDataLst>
          </p:nvPr>
        </p:nvSpPr>
        <p:spPr>
          <a:xfrm flipH="1">
            <a:off x="1073983" y="2363825"/>
            <a:ext cx="1738302" cy="28017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问卷设计</a:t>
            </a:r>
            <a:endParaRPr lang="zh-CN" altLang="en-US" sz="1300" b="1" dirty="0">
              <a:solidFill>
                <a:schemeClr val="accent1"/>
              </a:solidFill>
              <a:latin typeface="+mn-ea"/>
              <a:cs typeface="+mn-ea"/>
            </a:endParaRPr>
          </a:p>
          <a:p>
            <a:pPr marL="0" indent="0" algn="r">
              <a:buNone/>
            </a:pPr>
            <a:r>
              <a:rPr lang="zh-CN" altLang="en-US" sz="1200" dirty="0">
                <a:solidFill>
                  <a:srgbClr val="7F7F7F"/>
                </a:solidFill>
                <a:latin typeface="+mn-ea"/>
                <a:cs typeface="+mn-ea"/>
              </a:rPr>
              <a:t>问卷设计完成并投放</a:t>
            </a:r>
          </a:p>
        </p:txBody>
      </p:sp>
      <p:sp>
        <p:nvSpPr>
          <p:cNvPr id="80" name="Oval 79"/>
          <p:cNvSpPr/>
          <p:nvPr>
            <p:custDataLst>
              <p:tags r:id="rId20"/>
            </p:custDataLst>
          </p:nvPr>
        </p:nvSpPr>
        <p:spPr>
          <a:xfrm flipH="1">
            <a:off x="3034375" y="4077124"/>
            <a:ext cx="585711" cy="5857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US" sz="1600" dirty="0">
              <a:latin typeface="+mn-ea"/>
              <a:cs typeface="+mn-ea"/>
            </a:endParaRPr>
          </a:p>
        </p:txBody>
      </p:sp>
      <p:sp>
        <p:nvSpPr>
          <p:cNvPr id="81" name="Text Placeholder 32"/>
          <p:cNvSpPr txBox="1"/>
          <p:nvPr>
            <p:custDataLst>
              <p:tags r:id="rId21"/>
            </p:custDataLst>
          </p:nvPr>
        </p:nvSpPr>
        <p:spPr>
          <a:xfrm flipH="1">
            <a:off x="1080755" y="4469697"/>
            <a:ext cx="1748550" cy="7659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rgbClr val="7F7F7F"/>
                </a:solidFill>
                <a:latin typeface="+mn-ea"/>
                <a:cs typeface="+mn-ea"/>
              </a:rPr>
              <a:t>对学校现有的信息检索能</a:t>
            </a:r>
          </a:p>
          <a:p>
            <a:pPr marL="0" indent="0" algn="r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rgbClr val="7F7F7F"/>
                </a:solidFill>
                <a:latin typeface="+mn-ea"/>
                <a:cs typeface="+mn-ea"/>
              </a:rPr>
              <a:t>力升培养手段进行分析，</a:t>
            </a:r>
          </a:p>
          <a:p>
            <a:pPr marL="0" indent="0" algn="r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rgbClr val="7F7F7F"/>
                </a:solidFill>
                <a:latin typeface="+mn-ea"/>
                <a:cs typeface="+mn-ea"/>
              </a:rPr>
              <a:t>对学生们常见的信息检索</a:t>
            </a:r>
          </a:p>
          <a:p>
            <a:pPr marL="0" indent="0" algn="r">
              <a:lnSpc>
                <a:spcPct val="125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rgbClr val="7F7F7F"/>
                </a:solidFill>
                <a:latin typeface="+mn-ea"/>
                <a:cs typeface="+mn-ea"/>
              </a:rPr>
              <a:t>问题初步汇总</a:t>
            </a:r>
          </a:p>
        </p:txBody>
      </p:sp>
      <p:sp>
        <p:nvSpPr>
          <p:cNvPr id="82" name="Text Placeholder 33"/>
          <p:cNvSpPr txBox="1"/>
          <p:nvPr>
            <p:custDataLst>
              <p:tags r:id="rId22"/>
            </p:custDataLst>
          </p:nvPr>
        </p:nvSpPr>
        <p:spPr>
          <a:xfrm flipH="1">
            <a:off x="1167328" y="4077123"/>
            <a:ext cx="1738302" cy="28017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AU" sz="2800" b="1" dirty="0">
                <a:solidFill>
                  <a:srgbClr val="7F7F7F"/>
                </a:solidFill>
                <a:latin typeface="+mn-ea"/>
                <a:cs typeface="+mn-ea"/>
              </a:rPr>
              <a:t>现状分析</a:t>
            </a:r>
          </a:p>
        </p:txBody>
      </p:sp>
      <p:cxnSp>
        <p:nvCxnSpPr>
          <p:cNvPr id="83" name="Straight Arrow Connector 82"/>
          <p:cNvCxnSpPr/>
          <p:nvPr>
            <p:custDataLst>
              <p:tags r:id="rId23"/>
            </p:custDataLst>
          </p:nvPr>
        </p:nvCxnSpPr>
        <p:spPr>
          <a:xfrm flipH="1">
            <a:off x="3868740" y="4363103"/>
            <a:ext cx="1217742" cy="0"/>
          </a:xfrm>
          <a:prstGeom prst="straightConnector1">
            <a:avLst/>
          </a:prstGeom>
          <a:ln w="25400">
            <a:solidFill>
              <a:schemeClr val="tx1">
                <a:lumMod val="95000"/>
                <a:lumOff val="5000"/>
                <a:alpha val="50000"/>
              </a:schemeClr>
            </a:solidFill>
            <a:tail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/>
          <p:nvPr>
            <p:custDataLst>
              <p:tags r:id="rId24"/>
            </p:custDataLst>
          </p:nvPr>
        </p:nvCxnSpPr>
        <p:spPr>
          <a:xfrm rot="10800000">
            <a:off x="3868739" y="2660601"/>
            <a:ext cx="1276598" cy="1190605"/>
          </a:xfrm>
          <a:prstGeom prst="bentConnector3">
            <a:avLst>
              <a:gd name="adj1" fmla="val 50000"/>
            </a:avLst>
          </a:prstGeom>
          <a:ln w="25400">
            <a:solidFill>
              <a:schemeClr val="tx1">
                <a:lumMod val="95000"/>
                <a:lumOff val="5000"/>
                <a:alpha val="50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 142"/>
          <p:cNvSpPr/>
          <p:nvPr>
            <p:custDataLst>
              <p:tags r:id="rId25"/>
            </p:custDataLst>
          </p:nvPr>
        </p:nvSpPr>
        <p:spPr bwMode="auto">
          <a:xfrm>
            <a:off x="8700024" y="2533541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  <p:sp>
        <p:nvSpPr>
          <p:cNvPr id="31" name="Freeform 149"/>
          <p:cNvSpPr/>
          <p:nvPr>
            <p:custDataLst>
              <p:tags r:id="rId26"/>
            </p:custDataLst>
          </p:nvPr>
        </p:nvSpPr>
        <p:spPr bwMode="auto">
          <a:xfrm>
            <a:off x="3180021" y="4216053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  <p:grpSp>
        <p:nvGrpSpPr>
          <p:cNvPr id="32" name="组合 31"/>
          <p:cNvGrpSpPr/>
          <p:nvPr>
            <p:custDataLst>
              <p:tags r:id="rId27"/>
            </p:custDataLst>
          </p:nvPr>
        </p:nvGrpSpPr>
        <p:grpSpPr>
          <a:xfrm>
            <a:off x="8691929" y="4276105"/>
            <a:ext cx="311646" cy="193872"/>
            <a:chOff x="8292784" y="1202455"/>
            <a:chExt cx="311687" cy="193872"/>
          </a:xfrm>
        </p:grpSpPr>
        <p:sp>
          <p:nvSpPr>
            <p:cNvPr id="37" name="Freeform 151"/>
            <p:cNvSpPr/>
            <p:nvPr>
              <p:custDataLst>
                <p:tags r:id="rId29"/>
              </p:custDataLst>
            </p:nvPr>
          </p:nvSpPr>
          <p:spPr bwMode="auto">
            <a:xfrm>
              <a:off x="8297258" y="1202455"/>
              <a:ext cx="299756" cy="123780"/>
            </a:xfrm>
            <a:custGeom>
              <a:avLst/>
              <a:gdLst>
                <a:gd name="T0" fmla="*/ 135 w 139"/>
                <a:gd name="T1" fmla="*/ 0 h 57"/>
                <a:gd name="T2" fmla="*/ 4 w 139"/>
                <a:gd name="T3" fmla="*/ 0 h 57"/>
                <a:gd name="T4" fmla="*/ 0 w 139"/>
                <a:gd name="T5" fmla="*/ 1 h 57"/>
                <a:gd name="T6" fmla="*/ 65 w 139"/>
                <a:gd name="T7" fmla="*/ 55 h 57"/>
                <a:gd name="T8" fmla="*/ 74 w 139"/>
                <a:gd name="T9" fmla="*/ 55 h 57"/>
                <a:gd name="T10" fmla="*/ 139 w 139"/>
                <a:gd name="T11" fmla="*/ 1 h 57"/>
                <a:gd name="T12" fmla="*/ 135 w 13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57">
                  <a:moveTo>
                    <a:pt x="13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8" y="57"/>
                    <a:pt x="72" y="57"/>
                    <a:pt x="74" y="55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8" y="0"/>
                    <a:pt x="137" y="0"/>
                    <a:pt x="1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+mn-ea"/>
                <a:cs typeface="+mn-ea"/>
              </a:endParaRPr>
            </a:p>
          </p:txBody>
        </p:sp>
        <p:sp>
          <p:nvSpPr>
            <p:cNvPr id="41" name="Freeform 152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8292784" y="1221842"/>
              <a:ext cx="311687" cy="174485"/>
            </a:xfrm>
            <a:custGeom>
              <a:avLst/>
              <a:gdLst>
                <a:gd name="T0" fmla="*/ 77 w 144"/>
                <a:gd name="T1" fmla="*/ 55 h 81"/>
                <a:gd name="T2" fmla="*/ 67 w 144"/>
                <a:gd name="T3" fmla="*/ 55 h 81"/>
                <a:gd name="T4" fmla="*/ 0 w 144"/>
                <a:gd name="T5" fmla="*/ 0 h 81"/>
                <a:gd name="T6" fmla="*/ 0 w 144"/>
                <a:gd name="T7" fmla="*/ 74 h 81"/>
                <a:gd name="T8" fmla="*/ 6 w 144"/>
                <a:gd name="T9" fmla="*/ 81 h 81"/>
                <a:gd name="T10" fmla="*/ 137 w 144"/>
                <a:gd name="T11" fmla="*/ 81 h 81"/>
                <a:gd name="T12" fmla="*/ 144 w 144"/>
                <a:gd name="T13" fmla="*/ 74 h 81"/>
                <a:gd name="T14" fmla="*/ 144 w 144"/>
                <a:gd name="T15" fmla="*/ 0 h 81"/>
                <a:gd name="T16" fmla="*/ 77 w 144"/>
                <a:gd name="T17" fmla="*/ 55 h 81"/>
                <a:gd name="T18" fmla="*/ 41 w 144"/>
                <a:gd name="T19" fmla="*/ 45 h 81"/>
                <a:gd name="T20" fmla="*/ 10 w 144"/>
                <a:gd name="T21" fmla="*/ 75 h 81"/>
                <a:gd name="T22" fmla="*/ 8 w 144"/>
                <a:gd name="T23" fmla="*/ 76 h 81"/>
                <a:gd name="T24" fmla="*/ 6 w 144"/>
                <a:gd name="T25" fmla="*/ 75 h 81"/>
                <a:gd name="T26" fmla="*/ 6 w 144"/>
                <a:gd name="T27" fmla="*/ 71 h 81"/>
                <a:gd name="T28" fmla="*/ 37 w 144"/>
                <a:gd name="T29" fmla="*/ 41 h 81"/>
                <a:gd name="T30" fmla="*/ 41 w 144"/>
                <a:gd name="T31" fmla="*/ 41 h 81"/>
                <a:gd name="T32" fmla="*/ 41 w 144"/>
                <a:gd name="T33" fmla="*/ 45 h 81"/>
                <a:gd name="T34" fmla="*/ 138 w 144"/>
                <a:gd name="T35" fmla="*/ 75 h 81"/>
                <a:gd name="T36" fmla="*/ 136 w 144"/>
                <a:gd name="T37" fmla="*/ 76 h 81"/>
                <a:gd name="T38" fmla="*/ 134 w 144"/>
                <a:gd name="T39" fmla="*/ 75 h 81"/>
                <a:gd name="T40" fmla="*/ 102 w 144"/>
                <a:gd name="T41" fmla="*/ 45 h 81"/>
                <a:gd name="T42" fmla="*/ 102 w 144"/>
                <a:gd name="T43" fmla="*/ 41 h 81"/>
                <a:gd name="T44" fmla="*/ 106 w 144"/>
                <a:gd name="T45" fmla="*/ 41 h 81"/>
                <a:gd name="T46" fmla="*/ 138 w 144"/>
                <a:gd name="T47" fmla="*/ 71 h 81"/>
                <a:gd name="T48" fmla="*/ 138 w 144"/>
                <a:gd name="T49" fmla="*/ 7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81">
                  <a:moveTo>
                    <a:pt x="77" y="55"/>
                  </a:moveTo>
                  <a:cubicBezTo>
                    <a:pt x="74" y="57"/>
                    <a:pt x="69" y="57"/>
                    <a:pt x="67" y="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3" y="81"/>
                    <a:pt x="6" y="81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41" y="81"/>
                    <a:pt x="144" y="78"/>
                    <a:pt x="144" y="74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77" y="55"/>
                  </a:lnTo>
                  <a:close/>
                  <a:moveTo>
                    <a:pt x="41" y="45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9" y="75"/>
                    <a:pt x="8" y="76"/>
                    <a:pt x="8" y="76"/>
                  </a:cubicBezTo>
                  <a:cubicBezTo>
                    <a:pt x="7" y="76"/>
                    <a:pt x="6" y="75"/>
                    <a:pt x="6" y="75"/>
                  </a:cubicBezTo>
                  <a:cubicBezTo>
                    <a:pt x="5" y="74"/>
                    <a:pt x="5" y="72"/>
                    <a:pt x="6" y="7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40" y="40"/>
                    <a:pt x="41" y="41"/>
                  </a:cubicBezTo>
                  <a:cubicBezTo>
                    <a:pt x="42" y="42"/>
                    <a:pt x="42" y="44"/>
                    <a:pt x="41" y="45"/>
                  </a:cubicBezTo>
                  <a:close/>
                  <a:moveTo>
                    <a:pt x="138" y="75"/>
                  </a:moveTo>
                  <a:cubicBezTo>
                    <a:pt x="137" y="75"/>
                    <a:pt x="136" y="76"/>
                    <a:pt x="136" y="76"/>
                  </a:cubicBezTo>
                  <a:cubicBezTo>
                    <a:pt x="135" y="76"/>
                    <a:pt x="134" y="75"/>
                    <a:pt x="134" y="7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4"/>
                    <a:pt x="101" y="42"/>
                    <a:pt x="102" y="41"/>
                  </a:cubicBezTo>
                  <a:cubicBezTo>
                    <a:pt x="103" y="40"/>
                    <a:pt x="105" y="40"/>
                    <a:pt x="106" y="4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9" y="72"/>
                    <a:pt x="139" y="74"/>
                    <a:pt x="138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+mn-ea"/>
                <a:cs typeface="+mn-ea"/>
              </a:endParaRPr>
            </a:p>
          </p:txBody>
        </p:sp>
      </p:grpSp>
      <p:sp>
        <p:nvSpPr>
          <p:cNvPr id="48" name="Freeform 116"/>
          <p:cNvSpPr>
            <a:spLocks noEditPoints="1"/>
          </p:cNvSpPr>
          <p:nvPr>
            <p:custDataLst>
              <p:tags r:id="rId28"/>
            </p:custDataLst>
          </p:nvPr>
        </p:nvSpPr>
        <p:spPr bwMode="auto">
          <a:xfrm>
            <a:off x="3168600" y="2507443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2" grpId="0" animBg="1"/>
      <p:bldP spid="33" grpId="0" animBg="1"/>
      <p:bldP spid="34" grpId="0" animBg="1"/>
      <p:bldP spid="35" grpId="0" animBg="1"/>
      <p:bldP spid="36" grpId="0" animBg="1"/>
      <p:bldP spid="42" grpId="0" animBg="1"/>
      <p:bldP spid="43" grpId="0"/>
      <p:bldP spid="44" grpId="0"/>
      <p:bldP spid="45" grpId="0" animBg="1"/>
      <p:bldP spid="46" grpId="0"/>
      <p:bldP spid="47" grpId="0"/>
      <p:bldP spid="77" grpId="0" animBg="1"/>
      <p:bldP spid="78" grpId="0"/>
      <p:bldP spid="79" grpId="0"/>
      <p:bldP spid="80" grpId="0" animBg="1"/>
      <p:bldP spid="81" grpId="0"/>
      <p:bldP spid="8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  <p:sp>
        <p:nvSpPr>
          <p:cNvPr id="2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51350" y="1552958"/>
            <a:ext cx="3416300" cy="3414712"/>
          </a:xfrm>
          <a:prstGeom prst="ellipse">
            <a:avLst/>
          </a:prstGeom>
          <a:solidFill>
            <a:srgbClr val="47ABB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PA_文本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67225" y="3103945"/>
            <a:ext cx="33559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经费使用</a:t>
            </a:r>
          </a:p>
        </p:txBody>
      </p:sp>
      <p:sp>
        <p:nvSpPr>
          <p:cNvPr id="4" name="PA_同心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543425" y="1652970"/>
            <a:ext cx="3214688" cy="3214688"/>
          </a:xfrm>
          <a:custGeom>
            <a:avLst/>
            <a:gdLst>
              <a:gd name="G0" fmla="+- 156 0 0"/>
              <a:gd name="G1" fmla="+- 21600 0 156"/>
              <a:gd name="G2" fmla="+- 21600 0 156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56" y="10800"/>
                </a:moveTo>
                <a:cubicBezTo>
                  <a:pt x="156" y="16679"/>
                  <a:pt x="4921" y="21444"/>
                  <a:pt x="10800" y="21444"/>
                </a:cubicBezTo>
                <a:cubicBezTo>
                  <a:pt x="16679" y="21444"/>
                  <a:pt x="21444" y="16679"/>
                  <a:pt x="21444" y="10800"/>
                </a:cubicBezTo>
                <a:cubicBezTo>
                  <a:pt x="21444" y="4921"/>
                  <a:pt x="16679" y="156"/>
                  <a:pt x="10800" y="156"/>
                </a:cubicBezTo>
                <a:cubicBezTo>
                  <a:pt x="4921" y="156"/>
                  <a:pt x="156" y="4921"/>
                  <a:pt x="156" y="10800"/>
                </a:cubicBezTo>
                <a:close/>
              </a:path>
            </a:pathLst>
          </a:custGeom>
          <a:solidFill>
            <a:srgbClr val="FFFFFF">
              <a:alpha val="6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PA_直接连接符 11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3990975" y="1743458"/>
            <a:ext cx="785813" cy="569912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PA_直接连接符 12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7589838" y="4194558"/>
            <a:ext cx="739775" cy="534987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空心弧 15"/>
          <p:cNvSpPr>
            <a:spLocks noChangeArrowheads="1"/>
          </p:cNvSpPr>
          <p:nvPr/>
        </p:nvSpPr>
        <p:spPr bwMode="auto">
          <a:xfrm rot="12768983">
            <a:off x="4324350" y="1483108"/>
            <a:ext cx="3622675" cy="3622675"/>
          </a:xfrm>
          <a:custGeom>
            <a:avLst/>
            <a:gdLst>
              <a:gd name="G0" fmla="+- 10711 0 0"/>
              <a:gd name="G1" fmla="+- 11829149 0 0"/>
              <a:gd name="G2" fmla="+- 0 0 11829149"/>
              <a:gd name="T0" fmla="*/ 0 256 1"/>
              <a:gd name="T1" fmla="*/ 180 256 1"/>
              <a:gd name="G3" fmla="+- 11829149 T0 T1"/>
              <a:gd name="T2" fmla="*/ 0 256 1"/>
              <a:gd name="T3" fmla="*/ 90 256 1"/>
              <a:gd name="G4" fmla="+- 11829149 T2 T3"/>
              <a:gd name="G5" fmla="*/ G4 2 1"/>
              <a:gd name="T4" fmla="*/ 90 256 1"/>
              <a:gd name="T5" fmla="*/ 0 256 1"/>
              <a:gd name="G6" fmla="+- 11829149 T4 T5"/>
              <a:gd name="G7" fmla="*/ G6 2 1"/>
              <a:gd name="G8" fmla="abs 11829149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711"/>
              <a:gd name="G18" fmla="*/ 10711 1 2"/>
              <a:gd name="G19" fmla="+- G18 5400 0"/>
              <a:gd name="G20" fmla="cos G19 11829149"/>
              <a:gd name="G21" fmla="sin G19 11829149"/>
              <a:gd name="G22" fmla="+- G20 10800 0"/>
              <a:gd name="G23" fmla="+- G21 10800 0"/>
              <a:gd name="G24" fmla="+- 10800 0 G20"/>
              <a:gd name="G25" fmla="+- 10711 10800 0"/>
              <a:gd name="G26" fmla="?: G9 G17 G25"/>
              <a:gd name="G27" fmla="?: G9 0 21600"/>
              <a:gd name="G28" fmla="cos 10800 11829149"/>
              <a:gd name="G29" fmla="sin 10800 11829149"/>
              <a:gd name="G30" fmla="sin 10711 11829149"/>
              <a:gd name="G31" fmla="+- G28 10800 0"/>
              <a:gd name="G32" fmla="+- G29 10800 0"/>
              <a:gd name="G33" fmla="+- G30 10800 0"/>
              <a:gd name="G34" fmla="?: G4 0 G31"/>
              <a:gd name="G35" fmla="?: 11829149 G34 0"/>
              <a:gd name="G36" fmla="?: G6 G35 G31"/>
              <a:gd name="G37" fmla="+- 21600 0 G36"/>
              <a:gd name="G38" fmla="?: G4 0 G33"/>
              <a:gd name="G39" fmla="?: 11829149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44 w 21600"/>
              <a:gd name="T15" fmla="*/ 10706 h 21600"/>
              <a:gd name="T16" fmla="*/ 10800 w 21600"/>
              <a:gd name="T17" fmla="*/ 89 h 21600"/>
              <a:gd name="T18" fmla="*/ 21556 w 21600"/>
              <a:gd name="T19" fmla="*/ 1070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89" y="10706"/>
                </a:moveTo>
                <a:cubicBezTo>
                  <a:pt x="140" y="4827"/>
                  <a:pt x="4920" y="89"/>
                  <a:pt x="10799" y="89"/>
                </a:cubicBezTo>
                <a:cubicBezTo>
                  <a:pt x="16679" y="88"/>
                  <a:pt x="21459" y="4827"/>
                  <a:pt x="21510" y="10706"/>
                </a:cubicBezTo>
                <a:lnTo>
                  <a:pt x="21599" y="10706"/>
                </a:lnTo>
                <a:cubicBezTo>
                  <a:pt x="21548" y="4778"/>
                  <a:pt x="16728" y="0"/>
                  <a:pt x="10800" y="0"/>
                </a:cubicBezTo>
                <a:cubicBezTo>
                  <a:pt x="4871" y="-1"/>
                  <a:pt x="51" y="4778"/>
                  <a:pt x="0" y="10706"/>
                </a:cubicBezTo>
                <a:close/>
              </a:path>
            </a:pathLst>
          </a:custGeom>
          <a:solidFill>
            <a:srgbClr val="47ABB9"/>
          </a:solidFill>
          <a:ln w="12700" cap="flat" cmpd="sng">
            <a:solidFill>
              <a:srgbClr val="47ABB9"/>
            </a:solidFill>
            <a:bevel/>
          </a:ln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" name="PA_图片 2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2346708"/>
            <a:ext cx="781050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0DAA9-6FFB-527D-E5B0-F6F23381F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8C9E8E8-58F4-CCC5-CBB1-0BC992A5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dirty="0">
                <a:ea typeface="+mn-ea"/>
                <a:cs typeface="+mn-ea"/>
              </a:rPr>
              <a:t>经费使用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66D01F0-79D8-F608-40C5-B2A281434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394" y="1668117"/>
            <a:ext cx="9213782" cy="410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14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525632" y="3222194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谢谢大家！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877" y="1051673"/>
            <a:ext cx="4044875" cy="14786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矩形 2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167734" y="2042959"/>
            <a:ext cx="1808506" cy="40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CHAPTER</a:t>
            </a:r>
            <a:r>
              <a:rPr lang="zh-CN" altLang="en-US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endParaRPr lang="zh-CN" altLang="en-US" sz="2000" b="1" dirty="0">
              <a:solidFill>
                <a:srgbClr val="47ABB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PA_矩形 34"/>
          <p:cNvSpPr/>
          <p:nvPr>
            <p:custDataLst>
              <p:tags r:id="rId2"/>
            </p:custDataLst>
          </p:nvPr>
        </p:nvSpPr>
        <p:spPr bwMode="auto">
          <a:xfrm>
            <a:off x="8522539" y="1981403"/>
            <a:ext cx="2114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项目创新点</a:t>
            </a:r>
          </a:p>
        </p:txBody>
      </p:sp>
      <p:grpSp>
        <p:nvGrpSpPr>
          <p:cNvPr id="4" name="PA_组合 220"/>
          <p:cNvGrpSpPr/>
          <p:nvPr>
            <p:custDataLst>
              <p:tags r:id="rId3"/>
            </p:custDataLst>
          </p:nvPr>
        </p:nvGrpSpPr>
        <p:grpSpPr>
          <a:xfrm>
            <a:off x="8120425" y="2114049"/>
            <a:ext cx="257928" cy="257928"/>
            <a:chOff x="5461936" y="1216183"/>
            <a:chExt cx="1255427" cy="1255427"/>
          </a:xfrm>
          <a:solidFill>
            <a:srgbClr val="47ABB9"/>
          </a:solidFill>
        </p:grpSpPr>
        <p:sp>
          <p:nvSpPr>
            <p:cNvPr id="5" name="任意多边形 221"/>
            <p:cNvSpPr/>
            <p:nvPr/>
          </p:nvSpPr>
          <p:spPr>
            <a:xfrm rot="2700000">
              <a:off x="5685716" y="1500309"/>
              <a:ext cx="687172" cy="687172"/>
            </a:xfrm>
            <a:custGeom>
              <a:avLst/>
              <a:gdLst>
                <a:gd name="connsiteX0" fmla="*/ 0 w 687172"/>
                <a:gd name="connsiteY0" fmla="*/ 1 h 687172"/>
                <a:gd name="connsiteX1" fmla="*/ 477930 w 687172"/>
                <a:gd name="connsiteY1" fmla="*/ 0 h 687172"/>
                <a:gd name="connsiteX2" fmla="*/ 687172 w 687172"/>
                <a:gd name="connsiteY2" fmla="*/ 209242 h 687172"/>
                <a:gd name="connsiteX3" fmla="*/ 687172 w 687172"/>
                <a:gd name="connsiteY3" fmla="*/ 687172 h 687172"/>
                <a:gd name="connsiteX4" fmla="*/ 574946 w 687172"/>
                <a:gd name="connsiteY4" fmla="*/ 687172 h 687172"/>
                <a:gd name="connsiteX5" fmla="*/ 574945 w 687172"/>
                <a:gd name="connsiteY5" fmla="*/ 238336 h 687172"/>
                <a:gd name="connsiteX6" fmla="*/ 448836 w 687172"/>
                <a:gd name="connsiteY6" fmla="*/ 112227 h 687172"/>
                <a:gd name="connsiteX7" fmla="*/ 0 w 687172"/>
                <a:gd name="connsiteY7" fmla="*/ 112227 h 68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172" h="687172">
                  <a:moveTo>
                    <a:pt x="0" y="1"/>
                  </a:moveTo>
                  <a:lnTo>
                    <a:pt x="477930" y="0"/>
                  </a:lnTo>
                  <a:cubicBezTo>
                    <a:pt x="593491" y="0"/>
                    <a:pt x="687172" y="93681"/>
                    <a:pt x="687172" y="209242"/>
                  </a:cubicBezTo>
                  <a:lnTo>
                    <a:pt x="687172" y="687172"/>
                  </a:lnTo>
                  <a:lnTo>
                    <a:pt x="574946" y="687172"/>
                  </a:lnTo>
                  <a:lnTo>
                    <a:pt x="574945" y="238336"/>
                  </a:lnTo>
                  <a:cubicBezTo>
                    <a:pt x="574946" y="168688"/>
                    <a:pt x="518485" y="112227"/>
                    <a:pt x="448836" y="112227"/>
                  </a:cubicBezTo>
                  <a:lnTo>
                    <a:pt x="0" y="112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6" name="任意多边形 222"/>
            <p:cNvSpPr/>
            <p:nvPr/>
          </p:nvSpPr>
          <p:spPr>
            <a:xfrm rot="2700000">
              <a:off x="5461936" y="1216183"/>
              <a:ext cx="1255427" cy="1255427"/>
            </a:xfrm>
            <a:custGeom>
              <a:avLst/>
              <a:gdLst>
                <a:gd name="connsiteX0" fmla="*/ 238336 w 1255427"/>
                <a:gd name="connsiteY0" fmla="*/ 112227 h 1255427"/>
                <a:gd name="connsiteX1" fmla="*/ 112227 w 1255427"/>
                <a:gd name="connsiteY1" fmla="*/ 238336 h 1255427"/>
                <a:gd name="connsiteX2" fmla="*/ 112227 w 1255427"/>
                <a:gd name="connsiteY2" fmla="*/ 1017091 h 1255427"/>
                <a:gd name="connsiteX3" fmla="*/ 238336 w 1255427"/>
                <a:gd name="connsiteY3" fmla="*/ 1143200 h 1255427"/>
                <a:gd name="connsiteX4" fmla="*/ 1017091 w 1255427"/>
                <a:gd name="connsiteY4" fmla="*/ 1143200 h 1255427"/>
                <a:gd name="connsiteX5" fmla="*/ 1143200 w 1255427"/>
                <a:gd name="connsiteY5" fmla="*/ 1017091 h 1255427"/>
                <a:gd name="connsiteX6" fmla="*/ 1143200 w 1255427"/>
                <a:gd name="connsiteY6" fmla="*/ 238336 h 1255427"/>
                <a:gd name="connsiteX7" fmla="*/ 1017091 w 1255427"/>
                <a:gd name="connsiteY7" fmla="*/ 112227 h 1255427"/>
                <a:gd name="connsiteX8" fmla="*/ 209242 w 1255427"/>
                <a:gd name="connsiteY8" fmla="*/ 0 h 1255427"/>
                <a:gd name="connsiteX9" fmla="*/ 1046185 w 1255427"/>
                <a:gd name="connsiteY9" fmla="*/ 0 h 1255427"/>
                <a:gd name="connsiteX10" fmla="*/ 1255427 w 1255427"/>
                <a:gd name="connsiteY10" fmla="*/ 209242 h 1255427"/>
                <a:gd name="connsiteX11" fmla="*/ 1255427 w 1255427"/>
                <a:gd name="connsiteY11" fmla="*/ 1046185 h 1255427"/>
                <a:gd name="connsiteX12" fmla="*/ 1046185 w 1255427"/>
                <a:gd name="connsiteY12" fmla="*/ 1255427 h 1255427"/>
                <a:gd name="connsiteX13" fmla="*/ 209242 w 1255427"/>
                <a:gd name="connsiteY13" fmla="*/ 1255427 h 1255427"/>
                <a:gd name="connsiteX14" fmla="*/ 0 w 1255427"/>
                <a:gd name="connsiteY14" fmla="*/ 1046185 h 1255427"/>
                <a:gd name="connsiteX15" fmla="*/ 0 w 1255427"/>
                <a:gd name="connsiteY15" fmla="*/ 209242 h 1255427"/>
                <a:gd name="connsiteX16" fmla="*/ 209242 w 1255427"/>
                <a:gd name="connsiteY16" fmla="*/ 0 h 1255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5427" h="1255427">
                  <a:moveTo>
                    <a:pt x="238336" y="112227"/>
                  </a:moveTo>
                  <a:cubicBezTo>
                    <a:pt x="168688" y="112227"/>
                    <a:pt x="112227" y="168688"/>
                    <a:pt x="112227" y="238336"/>
                  </a:cubicBezTo>
                  <a:lnTo>
                    <a:pt x="112227" y="1017091"/>
                  </a:lnTo>
                  <a:cubicBezTo>
                    <a:pt x="112227" y="1086739"/>
                    <a:pt x="168688" y="1143200"/>
                    <a:pt x="238336" y="1143200"/>
                  </a:cubicBezTo>
                  <a:lnTo>
                    <a:pt x="1017091" y="1143200"/>
                  </a:lnTo>
                  <a:cubicBezTo>
                    <a:pt x="1086739" y="1143200"/>
                    <a:pt x="1143200" y="1086739"/>
                    <a:pt x="1143200" y="1017091"/>
                  </a:cubicBezTo>
                  <a:lnTo>
                    <a:pt x="1143200" y="238336"/>
                  </a:lnTo>
                  <a:cubicBezTo>
                    <a:pt x="1143200" y="168688"/>
                    <a:pt x="1086739" y="112227"/>
                    <a:pt x="1017091" y="112227"/>
                  </a:cubicBezTo>
                  <a:close/>
                  <a:moveTo>
                    <a:pt x="209242" y="0"/>
                  </a:moveTo>
                  <a:lnTo>
                    <a:pt x="1046185" y="0"/>
                  </a:lnTo>
                  <a:cubicBezTo>
                    <a:pt x="1161746" y="0"/>
                    <a:pt x="1255427" y="93681"/>
                    <a:pt x="1255427" y="209242"/>
                  </a:cubicBezTo>
                  <a:lnTo>
                    <a:pt x="1255427" y="1046185"/>
                  </a:lnTo>
                  <a:cubicBezTo>
                    <a:pt x="1255427" y="1161746"/>
                    <a:pt x="1161746" y="1255427"/>
                    <a:pt x="1046185" y="1255427"/>
                  </a:cubicBezTo>
                  <a:lnTo>
                    <a:pt x="209242" y="1255427"/>
                  </a:lnTo>
                  <a:cubicBezTo>
                    <a:pt x="93681" y="1255427"/>
                    <a:pt x="0" y="1161746"/>
                    <a:pt x="0" y="1046185"/>
                  </a:cubicBezTo>
                  <a:lnTo>
                    <a:pt x="0" y="209242"/>
                  </a:lnTo>
                  <a:cubicBezTo>
                    <a:pt x="0" y="93681"/>
                    <a:pt x="93681" y="0"/>
                    <a:pt x="2092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sp>
        <p:nvSpPr>
          <p:cNvPr id="7" name="PA_矩形 217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67734" y="2793479"/>
            <a:ext cx="1808506" cy="40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CHAPTER</a:t>
            </a:r>
            <a:r>
              <a:rPr lang="zh-CN" altLang="en-US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  <a:endParaRPr lang="zh-CN" altLang="en-US" sz="2000" b="1" dirty="0">
              <a:solidFill>
                <a:srgbClr val="47ABB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PA_矩形 63"/>
          <p:cNvSpPr/>
          <p:nvPr>
            <p:custDataLst>
              <p:tags r:id="rId5"/>
            </p:custDataLst>
          </p:nvPr>
        </p:nvSpPr>
        <p:spPr bwMode="auto">
          <a:xfrm>
            <a:off x="8522539" y="2731923"/>
            <a:ext cx="2114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实施方案</a:t>
            </a:r>
          </a:p>
        </p:txBody>
      </p:sp>
      <p:grpSp>
        <p:nvGrpSpPr>
          <p:cNvPr id="9" name="PA_组合 220"/>
          <p:cNvGrpSpPr/>
          <p:nvPr>
            <p:custDataLst>
              <p:tags r:id="rId6"/>
            </p:custDataLst>
          </p:nvPr>
        </p:nvGrpSpPr>
        <p:grpSpPr>
          <a:xfrm>
            <a:off x="8120425" y="2864569"/>
            <a:ext cx="257928" cy="257928"/>
            <a:chOff x="5461936" y="1216183"/>
            <a:chExt cx="1255427" cy="1255427"/>
          </a:xfrm>
          <a:solidFill>
            <a:srgbClr val="47ABB9"/>
          </a:solidFill>
        </p:grpSpPr>
        <p:sp>
          <p:nvSpPr>
            <p:cNvPr id="10" name="任意多边形 221"/>
            <p:cNvSpPr/>
            <p:nvPr/>
          </p:nvSpPr>
          <p:spPr>
            <a:xfrm rot="2700000">
              <a:off x="5685716" y="1500309"/>
              <a:ext cx="687172" cy="687172"/>
            </a:xfrm>
            <a:custGeom>
              <a:avLst/>
              <a:gdLst>
                <a:gd name="connsiteX0" fmla="*/ 0 w 687172"/>
                <a:gd name="connsiteY0" fmla="*/ 1 h 687172"/>
                <a:gd name="connsiteX1" fmla="*/ 477930 w 687172"/>
                <a:gd name="connsiteY1" fmla="*/ 0 h 687172"/>
                <a:gd name="connsiteX2" fmla="*/ 687172 w 687172"/>
                <a:gd name="connsiteY2" fmla="*/ 209242 h 687172"/>
                <a:gd name="connsiteX3" fmla="*/ 687172 w 687172"/>
                <a:gd name="connsiteY3" fmla="*/ 687172 h 687172"/>
                <a:gd name="connsiteX4" fmla="*/ 574946 w 687172"/>
                <a:gd name="connsiteY4" fmla="*/ 687172 h 687172"/>
                <a:gd name="connsiteX5" fmla="*/ 574945 w 687172"/>
                <a:gd name="connsiteY5" fmla="*/ 238336 h 687172"/>
                <a:gd name="connsiteX6" fmla="*/ 448836 w 687172"/>
                <a:gd name="connsiteY6" fmla="*/ 112227 h 687172"/>
                <a:gd name="connsiteX7" fmla="*/ 0 w 687172"/>
                <a:gd name="connsiteY7" fmla="*/ 112227 h 68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172" h="687172">
                  <a:moveTo>
                    <a:pt x="0" y="1"/>
                  </a:moveTo>
                  <a:lnTo>
                    <a:pt x="477930" y="0"/>
                  </a:lnTo>
                  <a:cubicBezTo>
                    <a:pt x="593491" y="0"/>
                    <a:pt x="687172" y="93681"/>
                    <a:pt x="687172" y="209242"/>
                  </a:cubicBezTo>
                  <a:lnTo>
                    <a:pt x="687172" y="687172"/>
                  </a:lnTo>
                  <a:lnTo>
                    <a:pt x="574946" y="687172"/>
                  </a:lnTo>
                  <a:lnTo>
                    <a:pt x="574945" y="238336"/>
                  </a:lnTo>
                  <a:cubicBezTo>
                    <a:pt x="574946" y="168688"/>
                    <a:pt x="518485" y="112227"/>
                    <a:pt x="448836" y="112227"/>
                  </a:cubicBezTo>
                  <a:lnTo>
                    <a:pt x="0" y="112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11" name="任意多边形 222"/>
            <p:cNvSpPr/>
            <p:nvPr/>
          </p:nvSpPr>
          <p:spPr>
            <a:xfrm rot="2700000">
              <a:off x="5461936" y="1216183"/>
              <a:ext cx="1255427" cy="1255427"/>
            </a:xfrm>
            <a:custGeom>
              <a:avLst/>
              <a:gdLst>
                <a:gd name="connsiteX0" fmla="*/ 238336 w 1255427"/>
                <a:gd name="connsiteY0" fmla="*/ 112227 h 1255427"/>
                <a:gd name="connsiteX1" fmla="*/ 112227 w 1255427"/>
                <a:gd name="connsiteY1" fmla="*/ 238336 h 1255427"/>
                <a:gd name="connsiteX2" fmla="*/ 112227 w 1255427"/>
                <a:gd name="connsiteY2" fmla="*/ 1017091 h 1255427"/>
                <a:gd name="connsiteX3" fmla="*/ 238336 w 1255427"/>
                <a:gd name="connsiteY3" fmla="*/ 1143200 h 1255427"/>
                <a:gd name="connsiteX4" fmla="*/ 1017091 w 1255427"/>
                <a:gd name="connsiteY4" fmla="*/ 1143200 h 1255427"/>
                <a:gd name="connsiteX5" fmla="*/ 1143200 w 1255427"/>
                <a:gd name="connsiteY5" fmla="*/ 1017091 h 1255427"/>
                <a:gd name="connsiteX6" fmla="*/ 1143200 w 1255427"/>
                <a:gd name="connsiteY6" fmla="*/ 238336 h 1255427"/>
                <a:gd name="connsiteX7" fmla="*/ 1017091 w 1255427"/>
                <a:gd name="connsiteY7" fmla="*/ 112227 h 1255427"/>
                <a:gd name="connsiteX8" fmla="*/ 209242 w 1255427"/>
                <a:gd name="connsiteY8" fmla="*/ 0 h 1255427"/>
                <a:gd name="connsiteX9" fmla="*/ 1046185 w 1255427"/>
                <a:gd name="connsiteY9" fmla="*/ 0 h 1255427"/>
                <a:gd name="connsiteX10" fmla="*/ 1255427 w 1255427"/>
                <a:gd name="connsiteY10" fmla="*/ 209242 h 1255427"/>
                <a:gd name="connsiteX11" fmla="*/ 1255427 w 1255427"/>
                <a:gd name="connsiteY11" fmla="*/ 1046185 h 1255427"/>
                <a:gd name="connsiteX12" fmla="*/ 1046185 w 1255427"/>
                <a:gd name="connsiteY12" fmla="*/ 1255427 h 1255427"/>
                <a:gd name="connsiteX13" fmla="*/ 209242 w 1255427"/>
                <a:gd name="connsiteY13" fmla="*/ 1255427 h 1255427"/>
                <a:gd name="connsiteX14" fmla="*/ 0 w 1255427"/>
                <a:gd name="connsiteY14" fmla="*/ 1046185 h 1255427"/>
                <a:gd name="connsiteX15" fmla="*/ 0 w 1255427"/>
                <a:gd name="connsiteY15" fmla="*/ 209242 h 1255427"/>
                <a:gd name="connsiteX16" fmla="*/ 209242 w 1255427"/>
                <a:gd name="connsiteY16" fmla="*/ 0 h 1255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5427" h="1255427">
                  <a:moveTo>
                    <a:pt x="238336" y="112227"/>
                  </a:moveTo>
                  <a:cubicBezTo>
                    <a:pt x="168688" y="112227"/>
                    <a:pt x="112227" y="168688"/>
                    <a:pt x="112227" y="238336"/>
                  </a:cubicBezTo>
                  <a:lnTo>
                    <a:pt x="112227" y="1017091"/>
                  </a:lnTo>
                  <a:cubicBezTo>
                    <a:pt x="112227" y="1086739"/>
                    <a:pt x="168688" y="1143200"/>
                    <a:pt x="238336" y="1143200"/>
                  </a:cubicBezTo>
                  <a:lnTo>
                    <a:pt x="1017091" y="1143200"/>
                  </a:lnTo>
                  <a:cubicBezTo>
                    <a:pt x="1086739" y="1143200"/>
                    <a:pt x="1143200" y="1086739"/>
                    <a:pt x="1143200" y="1017091"/>
                  </a:cubicBezTo>
                  <a:lnTo>
                    <a:pt x="1143200" y="238336"/>
                  </a:lnTo>
                  <a:cubicBezTo>
                    <a:pt x="1143200" y="168688"/>
                    <a:pt x="1086739" y="112227"/>
                    <a:pt x="1017091" y="112227"/>
                  </a:cubicBezTo>
                  <a:close/>
                  <a:moveTo>
                    <a:pt x="209242" y="0"/>
                  </a:moveTo>
                  <a:lnTo>
                    <a:pt x="1046185" y="0"/>
                  </a:lnTo>
                  <a:cubicBezTo>
                    <a:pt x="1161746" y="0"/>
                    <a:pt x="1255427" y="93681"/>
                    <a:pt x="1255427" y="209242"/>
                  </a:cubicBezTo>
                  <a:lnTo>
                    <a:pt x="1255427" y="1046185"/>
                  </a:lnTo>
                  <a:cubicBezTo>
                    <a:pt x="1255427" y="1161746"/>
                    <a:pt x="1161746" y="1255427"/>
                    <a:pt x="1046185" y="1255427"/>
                  </a:cubicBezTo>
                  <a:lnTo>
                    <a:pt x="209242" y="1255427"/>
                  </a:lnTo>
                  <a:cubicBezTo>
                    <a:pt x="93681" y="1255427"/>
                    <a:pt x="0" y="1161746"/>
                    <a:pt x="0" y="1046185"/>
                  </a:cubicBezTo>
                  <a:lnTo>
                    <a:pt x="0" y="209242"/>
                  </a:lnTo>
                  <a:cubicBezTo>
                    <a:pt x="0" y="93681"/>
                    <a:pt x="93681" y="0"/>
                    <a:pt x="2092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sp>
        <p:nvSpPr>
          <p:cNvPr id="12" name="PA_矩形 217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167734" y="3543999"/>
            <a:ext cx="1808506" cy="40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CHAPTER</a:t>
            </a:r>
            <a:r>
              <a:rPr lang="zh-CN" altLang="en-US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03</a:t>
            </a:r>
            <a:endParaRPr lang="zh-CN" altLang="en-US" sz="2000" b="1" dirty="0">
              <a:solidFill>
                <a:srgbClr val="47ABB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PA_矩形 69"/>
          <p:cNvSpPr/>
          <p:nvPr>
            <p:custDataLst>
              <p:tags r:id="rId8"/>
            </p:custDataLst>
          </p:nvPr>
        </p:nvSpPr>
        <p:spPr bwMode="auto">
          <a:xfrm>
            <a:off x="8522539" y="3482443"/>
            <a:ext cx="2114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重难点分析</a:t>
            </a:r>
          </a:p>
        </p:txBody>
      </p:sp>
      <p:grpSp>
        <p:nvGrpSpPr>
          <p:cNvPr id="14" name="PA_组合 220"/>
          <p:cNvGrpSpPr/>
          <p:nvPr>
            <p:custDataLst>
              <p:tags r:id="rId9"/>
            </p:custDataLst>
          </p:nvPr>
        </p:nvGrpSpPr>
        <p:grpSpPr>
          <a:xfrm>
            <a:off x="8120425" y="3615089"/>
            <a:ext cx="257928" cy="257928"/>
            <a:chOff x="5461936" y="1216183"/>
            <a:chExt cx="1255427" cy="1255427"/>
          </a:xfrm>
          <a:solidFill>
            <a:srgbClr val="47ABB9"/>
          </a:solidFill>
        </p:grpSpPr>
        <p:sp>
          <p:nvSpPr>
            <p:cNvPr id="15" name="任意多边形 221"/>
            <p:cNvSpPr/>
            <p:nvPr/>
          </p:nvSpPr>
          <p:spPr>
            <a:xfrm rot="2700000">
              <a:off x="5685716" y="1500309"/>
              <a:ext cx="687172" cy="687172"/>
            </a:xfrm>
            <a:custGeom>
              <a:avLst/>
              <a:gdLst>
                <a:gd name="connsiteX0" fmla="*/ 0 w 687172"/>
                <a:gd name="connsiteY0" fmla="*/ 1 h 687172"/>
                <a:gd name="connsiteX1" fmla="*/ 477930 w 687172"/>
                <a:gd name="connsiteY1" fmla="*/ 0 h 687172"/>
                <a:gd name="connsiteX2" fmla="*/ 687172 w 687172"/>
                <a:gd name="connsiteY2" fmla="*/ 209242 h 687172"/>
                <a:gd name="connsiteX3" fmla="*/ 687172 w 687172"/>
                <a:gd name="connsiteY3" fmla="*/ 687172 h 687172"/>
                <a:gd name="connsiteX4" fmla="*/ 574946 w 687172"/>
                <a:gd name="connsiteY4" fmla="*/ 687172 h 687172"/>
                <a:gd name="connsiteX5" fmla="*/ 574945 w 687172"/>
                <a:gd name="connsiteY5" fmla="*/ 238336 h 687172"/>
                <a:gd name="connsiteX6" fmla="*/ 448836 w 687172"/>
                <a:gd name="connsiteY6" fmla="*/ 112227 h 687172"/>
                <a:gd name="connsiteX7" fmla="*/ 0 w 687172"/>
                <a:gd name="connsiteY7" fmla="*/ 112227 h 68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172" h="687172">
                  <a:moveTo>
                    <a:pt x="0" y="1"/>
                  </a:moveTo>
                  <a:lnTo>
                    <a:pt x="477930" y="0"/>
                  </a:lnTo>
                  <a:cubicBezTo>
                    <a:pt x="593491" y="0"/>
                    <a:pt x="687172" y="93681"/>
                    <a:pt x="687172" y="209242"/>
                  </a:cubicBezTo>
                  <a:lnTo>
                    <a:pt x="687172" y="687172"/>
                  </a:lnTo>
                  <a:lnTo>
                    <a:pt x="574946" y="687172"/>
                  </a:lnTo>
                  <a:lnTo>
                    <a:pt x="574945" y="238336"/>
                  </a:lnTo>
                  <a:cubicBezTo>
                    <a:pt x="574946" y="168688"/>
                    <a:pt x="518485" y="112227"/>
                    <a:pt x="448836" y="112227"/>
                  </a:cubicBezTo>
                  <a:lnTo>
                    <a:pt x="0" y="112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16" name="任意多边形 222"/>
            <p:cNvSpPr/>
            <p:nvPr/>
          </p:nvSpPr>
          <p:spPr>
            <a:xfrm rot="2700000">
              <a:off x="5461936" y="1216183"/>
              <a:ext cx="1255427" cy="1255427"/>
            </a:xfrm>
            <a:custGeom>
              <a:avLst/>
              <a:gdLst>
                <a:gd name="connsiteX0" fmla="*/ 238336 w 1255427"/>
                <a:gd name="connsiteY0" fmla="*/ 112227 h 1255427"/>
                <a:gd name="connsiteX1" fmla="*/ 112227 w 1255427"/>
                <a:gd name="connsiteY1" fmla="*/ 238336 h 1255427"/>
                <a:gd name="connsiteX2" fmla="*/ 112227 w 1255427"/>
                <a:gd name="connsiteY2" fmla="*/ 1017091 h 1255427"/>
                <a:gd name="connsiteX3" fmla="*/ 238336 w 1255427"/>
                <a:gd name="connsiteY3" fmla="*/ 1143200 h 1255427"/>
                <a:gd name="connsiteX4" fmla="*/ 1017091 w 1255427"/>
                <a:gd name="connsiteY4" fmla="*/ 1143200 h 1255427"/>
                <a:gd name="connsiteX5" fmla="*/ 1143200 w 1255427"/>
                <a:gd name="connsiteY5" fmla="*/ 1017091 h 1255427"/>
                <a:gd name="connsiteX6" fmla="*/ 1143200 w 1255427"/>
                <a:gd name="connsiteY6" fmla="*/ 238336 h 1255427"/>
                <a:gd name="connsiteX7" fmla="*/ 1017091 w 1255427"/>
                <a:gd name="connsiteY7" fmla="*/ 112227 h 1255427"/>
                <a:gd name="connsiteX8" fmla="*/ 209242 w 1255427"/>
                <a:gd name="connsiteY8" fmla="*/ 0 h 1255427"/>
                <a:gd name="connsiteX9" fmla="*/ 1046185 w 1255427"/>
                <a:gd name="connsiteY9" fmla="*/ 0 h 1255427"/>
                <a:gd name="connsiteX10" fmla="*/ 1255427 w 1255427"/>
                <a:gd name="connsiteY10" fmla="*/ 209242 h 1255427"/>
                <a:gd name="connsiteX11" fmla="*/ 1255427 w 1255427"/>
                <a:gd name="connsiteY11" fmla="*/ 1046185 h 1255427"/>
                <a:gd name="connsiteX12" fmla="*/ 1046185 w 1255427"/>
                <a:gd name="connsiteY12" fmla="*/ 1255427 h 1255427"/>
                <a:gd name="connsiteX13" fmla="*/ 209242 w 1255427"/>
                <a:gd name="connsiteY13" fmla="*/ 1255427 h 1255427"/>
                <a:gd name="connsiteX14" fmla="*/ 0 w 1255427"/>
                <a:gd name="connsiteY14" fmla="*/ 1046185 h 1255427"/>
                <a:gd name="connsiteX15" fmla="*/ 0 w 1255427"/>
                <a:gd name="connsiteY15" fmla="*/ 209242 h 1255427"/>
                <a:gd name="connsiteX16" fmla="*/ 209242 w 1255427"/>
                <a:gd name="connsiteY16" fmla="*/ 0 h 1255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5427" h="1255427">
                  <a:moveTo>
                    <a:pt x="238336" y="112227"/>
                  </a:moveTo>
                  <a:cubicBezTo>
                    <a:pt x="168688" y="112227"/>
                    <a:pt x="112227" y="168688"/>
                    <a:pt x="112227" y="238336"/>
                  </a:cubicBezTo>
                  <a:lnTo>
                    <a:pt x="112227" y="1017091"/>
                  </a:lnTo>
                  <a:cubicBezTo>
                    <a:pt x="112227" y="1086739"/>
                    <a:pt x="168688" y="1143200"/>
                    <a:pt x="238336" y="1143200"/>
                  </a:cubicBezTo>
                  <a:lnTo>
                    <a:pt x="1017091" y="1143200"/>
                  </a:lnTo>
                  <a:cubicBezTo>
                    <a:pt x="1086739" y="1143200"/>
                    <a:pt x="1143200" y="1086739"/>
                    <a:pt x="1143200" y="1017091"/>
                  </a:cubicBezTo>
                  <a:lnTo>
                    <a:pt x="1143200" y="238336"/>
                  </a:lnTo>
                  <a:cubicBezTo>
                    <a:pt x="1143200" y="168688"/>
                    <a:pt x="1086739" y="112227"/>
                    <a:pt x="1017091" y="112227"/>
                  </a:cubicBezTo>
                  <a:close/>
                  <a:moveTo>
                    <a:pt x="209242" y="0"/>
                  </a:moveTo>
                  <a:lnTo>
                    <a:pt x="1046185" y="0"/>
                  </a:lnTo>
                  <a:cubicBezTo>
                    <a:pt x="1161746" y="0"/>
                    <a:pt x="1255427" y="93681"/>
                    <a:pt x="1255427" y="209242"/>
                  </a:cubicBezTo>
                  <a:lnTo>
                    <a:pt x="1255427" y="1046185"/>
                  </a:lnTo>
                  <a:cubicBezTo>
                    <a:pt x="1255427" y="1161746"/>
                    <a:pt x="1161746" y="1255427"/>
                    <a:pt x="1046185" y="1255427"/>
                  </a:cubicBezTo>
                  <a:lnTo>
                    <a:pt x="209242" y="1255427"/>
                  </a:lnTo>
                  <a:cubicBezTo>
                    <a:pt x="93681" y="1255427"/>
                    <a:pt x="0" y="1161746"/>
                    <a:pt x="0" y="1046185"/>
                  </a:cubicBezTo>
                  <a:lnTo>
                    <a:pt x="0" y="209242"/>
                  </a:lnTo>
                  <a:cubicBezTo>
                    <a:pt x="0" y="93681"/>
                    <a:pt x="93681" y="0"/>
                    <a:pt x="2092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sp>
        <p:nvSpPr>
          <p:cNvPr id="17" name="PA_矩形 21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167734" y="4294519"/>
            <a:ext cx="1808506" cy="40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CHAPTER</a:t>
            </a:r>
            <a:r>
              <a:rPr lang="zh-CN" altLang="en-US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04</a:t>
            </a:r>
            <a:endParaRPr lang="zh-CN" altLang="en-US" sz="2000" b="1" dirty="0">
              <a:solidFill>
                <a:srgbClr val="47ABB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PA_矩形 75"/>
          <p:cNvSpPr/>
          <p:nvPr>
            <p:custDataLst>
              <p:tags r:id="rId11"/>
            </p:custDataLst>
          </p:nvPr>
        </p:nvSpPr>
        <p:spPr bwMode="auto">
          <a:xfrm>
            <a:off x="8522539" y="4232963"/>
            <a:ext cx="2114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预期成果</a:t>
            </a:r>
          </a:p>
        </p:txBody>
      </p:sp>
      <p:grpSp>
        <p:nvGrpSpPr>
          <p:cNvPr id="19" name="PA_组合 220"/>
          <p:cNvGrpSpPr/>
          <p:nvPr>
            <p:custDataLst>
              <p:tags r:id="rId12"/>
            </p:custDataLst>
          </p:nvPr>
        </p:nvGrpSpPr>
        <p:grpSpPr>
          <a:xfrm>
            <a:off x="8120425" y="4365609"/>
            <a:ext cx="257928" cy="257928"/>
            <a:chOff x="5461936" y="1216183"/>
            <a:chExt cx="1255427" cy="1255427"/>
          </a:xfrm>
          <a:solidFill>
            <a:srgbClr val="47ABB9"/>
          </a:solidFill>
        </p:grpSpPr>
        <p:sp>
          <p:nvSpPr>
            <p:cNvPr id="20" name="任意多边形 221"/>
            <p:cNvSpPr/>
            <p:nvPr/>
          </p:nvSpPr>
          <p:spPr>
            <a:xfrm rot="2700000">
              <a:off x="5685716" y="1500309"/>
              <a:ext cx="687172" cy="687172"/>
            </a:xfrm>
            <a:custGeom>
              <a:avLst/>
              <a:gdLst>
                <a:gd name="connsiteX0" fmla="*/ 0 w 687172"/>
                <a:gd name="connsiteY0" fmla="*/ 1 h 687172"/>
                <a:gd name="connsiteX1" fmla="*/ 477930 w 687172"/>
                <a:gd name="connsiteY1" fmla="*/ 0 h 687172"/>
                <a:gd name="connsiteX2" fmla="*/ 687172 w 687172"/>
                <a:gd name="connsiteY2" fmla="*/ 209242 h 687172"/>
                <a:gd name="connsiteX3" fmla="*/ 687172 w 687172"/>
                <a:gd name="connsiteY3" fmla="*/ 687172 h 687172"/>
                <a:gd name="connsiteX4" fmla="*/ 574946 w 687172"/>
                <a:gd name="connsiteY4" fmla="*/ 687172 h 687172"/>
                <a:gd name="connsiteX5" fmla="*/ 574945 w 687172"/>
                <a:gd name="connsiteY5" fmla="*/ 238336 h 687172"/>
                <a:gd name="connsiteX6" fmla="*/ 448836 w 687172"/>
                <a:gd name="connsiteY6" fmla="*/ 112227 h 687172"/>
                <a:gd name="connsiteX7" fmla="*/ 0 w 687172"/>
                <a:gd name="connsiteY7" fmla="*/ 112227 h 68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172" h="687172">
                  <a:moveTo>
                    <a:pt x="0" y="1"/>
                  </a:moveTo>
                  <a:lnTo>
                    <a:pt x="477930" y="0"/>
                  </a:lnTo>
                  <a:cubicBezTo>
                    <a:pt x="593491" y="0"/>
                    <a:pt x="687172" y="93681"/>
                    <a:pt x="687172" y="209242"/>
                  </a:cubicBezTo>
                  <a:lnTo>
                    <a:pt x="687172" y="687172"/>
                  </a:lnTo>
                  <a:lnTo>
                    <a:pt x="574946" y="687172"/>
                  </a:lnTo>
                  <a:lnTo>
                    <a:pt x="574945" y="238336"/>
                  </a:lnTo>
                  <a:cubicBezTo>
                    <a:pt x="574946" y="168688"/>
                    <a:pt x="518485" y="112227"/>
                    <a:pt x="448836" y="112227"/>
                  </a:cubicBezTo>
                  <a:lnTo>
                    <a:pt x="0" y="112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21" name="任意多边形 222"/>
            <p:cNvSpPr/>
            <p:nvPr/>
          </p:nvSpPr>
          <p:spPr>
            <a:xfrm rot="2700000">
              <a:off x="5461936" y="1216183"/>
              <a:ext cx="1255427" cy="1255427"/>
            </a:xfrm>
            <a:custGeom>
              <a:avLst/>
              <a:gdLst>
                <a:gd name="connsiteX0" fmla="*/ 238336 w 1255427"/>
                <a:gd name="connsiteY0" fmla="*/ 112227 h 1255427"/>
                <a:gd name="connsiteX1" fmla="*/ 112227 w 1255427"/>
                <a:gd name="connsiteY1" fmla="*/ 238336 h 1255427"/>
                <a:gd name="connsiteX2" fmla="*/ 112227 w 1255427"/>
                <a:gd name="connsiteY2" fmla="*/ 1017091 h 1255427"/>
                <a:gd name="connsiteX3" fmla="*/ 238336 w 1255427"/>
                <a:gd name="connsiteY3" fmla="*/ 1143200 h 1255427"/>
                <a:gd name="connsiteX4" fmla="*/ 1017091 w 1255427"/>
                <a:gd name="connsiteY4" fmla="*/ 1143200 h 1255427"/>
                <a:gd name="connsiteX5" fmla="*/ 1143200 w 1255427"/>
                <a:gd name="connsiteY5" fmla="*/ 1017091 h 1255427"/>
                <a:gd name="connsiteX6" fmla="*/ 1143200 w 1255427"/>
                <a:gd name="connsiteY6" fmla="*/ 238336 h 1255427"/>
                <a:gd name="connsiteX7" fmla="*/ 1017091 w 1255427"/>
                <a:gd name="connsiteY7" fmla="*/ 112227 h 1255427"/>
                <a:gd name="connsiteX8" fmla="*/ 209242 w 1255427"/>
                <a:gd name="connsiteY8" fmla="*/ 0 h 1255427"/>
                <a:gd name="connsiteX9" fmla="*/ 1046185 w 1255427"/>
                <a:gd name="connsiteY9" fmla="*/ 0 h 1255427"/>
                <a:gd name="connsiteX10" fmla="*/ 1255427 w 1255427"/>
                <a:gd name="connsiteY10" fmla="*/ 209242 h 1255427"/>
                <a:gd name="connsiteX11" fmla="*/ 1255427 w 1255427"/>
                <a:gd name="connsiteY11" fmla="*/ 1046185 h 1255427"/>
                <a:gd name="connsiteX12" fmla="*/ 1046185 w 1255427"/>
                <a:gd name="connsiteY12" fmla="*/ 1255427 h 1255427"/>
                <a:gd name="connsiteX13" fmla="*/ 209242 w 1255427"/>
                <a:gd name="connsiteY13" fmla="*/ 1255427 h 1255427"/>
                <a:gd name="connsiteX14" fmla="*/ 0 w 1255427"/>
                <a:gd name="connsiteY14" fmla="*/ 1046185 h 1255427"/>
                <a:gd name="connsiteX15" fmla="*/ 0 w 1255427"/>
                <a:gd name="connsiteY15" fmla="*/ 209242 h 1255427"/>
                <a:gd name="connsiteX16" fmla="*/ 209242 w 1255427"/>
                <a:gd name="connsiteY16" fmla="*/ 0 h 1255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5427" h="1255427">
                  <a:moveTo>
                    <a:pt x="238336" y="112227"/>
                  </a:moveTo>
                  <a:cubicBezTo>
                    <a:pt x="168688" y="112227"/>
                    <a:pt x="112227" y="168688"/>
                    <a:pt x="112227" y="238336"/>
                  </a:cubicBezTo>
                  <a:lnTo>
                    <a:pt x="112227" y="1017091"/>
                  </a:lnTo>
                  <a:cubicBezTo>
                    <a:pt x="112227" y="1086739"/>
                    <a:pt x="168688" y="1143200"/>
                    <a:pt x="238336" y="1143200"/>
                  </a:cubicBezTo>
                  <a:lnTo>
                    <a:pt x="1017091" y="1143200"/>
                  </a:lnTo>
                  <a:cubicBezTo>
                    <a:pt x="1086739" y="1143200"/>
                    <a:pt x="1143200" y="1086739"/>
                    <a:pt x="1143200" y="1017091"/>
                  </a:cubicBezTo>
                  <a:lnTo>
                    <a:pt x="1143200" y="238336"/>
                  </a:lnTo>
                  <a:cubicBezTo>
                    <a:pt x="1143200" y="168688"/>
                    <a:pt x="1086739" y="112227"/>
                    <a:pt x="1017091" y="112227"/>
                  </a:cubicBezTo>
                  <a:close/>
                  <a:moveTo>
                    <a:pt x="209242" y="0"/>
                  </a:moveTo>
                  <a:lnTo>
                    <a:pt x="1046185" y="0"/>
                  </a:lnTo>
                  <a:cubicBezTo>
                    <a:pt x="1161746" y="0"/>
                    <a:pt x="1255427" y="93681"/>
                    <a:pt x="1255427" y="209242"/>
                  </a:cubicBezTo>
                  <a:lnTo>
                    <a:pt x="1255427" y="1046185"/>
                  </a:lnTo>
                  <a:cubicBezTo>
                    <a:pt x="1255427" y="1161746"/>
                    <a:pt x="1161746" y="1255427"/>
                    <a:pt x="1046185" y="1255427"/>
                  </a:cubicBezTo>
                  <a:lnTo>
                    <a:pt x="209242" y="1255427"/>
                  </a:lnTo>
                  <a:cubicBezTo>
                    <a:pt x="93681" y="1255427"/>
                    <a:pt x="0" y="1161746"/>
                    <a:pt x="0" y="1046185"/>
                  </a:cubicBezTo>
                  <a:lnTo>
                    <a:pt x="0" y="209242"/>
                  </a:lnTo>
                  <a:cubicBezTo>
                    <a:pt x="0" y="93681"/>
                    <a:pt x="93681" y="0"/>
                    <a:pt x="2092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sp>
        <p:nvSpPr>
          <p:cNvPr id="22" name="PA_矩形 217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6167734" y="5045039"/>
            <a:ext cx="1808506" cy="40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9" tIns="45719" rIns="91439" bIns="45719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CHAPTER</a:t>
            </a:r>
            <a:r>
              <a:rPr lang="zh-CN" altLang="en-US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05</a:t>
            </a:r>
            <a:endParaRPr lang="zh-CN" altLang="en-US" sz="2000" b="1" dirty="0">
              <a:solidFill>
                <a:srgbClr val="47ABB9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3" name="PA_矩形 81"/>
          <p:cNvSpPr/>
          <p:nvPr>
            <p:custDataLst>
              <p:tags r:id="rId14"/>
            </p:custDataLst>
          </p:nvPr>
        </p:nvSpPr>
        <p:spPr bwMode="auto">
          <a:xfrm>
            <a:off x="8522539" y="4983483"/>
            <a:ext cx="21146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rgbClr val="47ABB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经费预算</a:t>
            </a:r>
          </a:p>
        </p:txBody>
      </p:sp>
      <p:grpSp>
        <p:nvGrpSpPr>
          <p:cNvPr id="24" name="PA_组合 220"/>
          <p:cNvGrpSpPr/>
          <p:nvPr>
            <p:custDataLst>
              <p:tags r:id="rId15"/>
            </p:custDataLst>
          </p:nvPr>
        </p:nvGrpSpPr>
        <p:grpSpPr>
          <a:xfrm>
            <a:off x="8120425" y="5116129"/>
            <a:ext cx="257928" cy="257928"/>
            <a:chOff x="5461936" y="1216183"/>
            <a:chExt cx="1255427" cy="1255427"/>
          </a:xfrm>
          <a:solidFill>
            <a:srgbClr val="47ABB9"/>
          </a:solidFill>
        </p:grpSpPr>
        <p:sp>
          <p:nvSpPr>
            <p:cNvPr id="25" name="任意多边形 221"/>
            <p:cNvSpPr/>
            <p:nvPr/>
          </p:nvSpPr>
          <p:spPr>
            <a:xfrm rot="2700000">
              <a:off x="5685716" y="1500309"/>
              <a:ext cx="687172" cy="687172"/>
            </a:xfrm>
            <a:custGeom>
              <a:avLst/>
              <a:gdLst>
                <a:gd name="connsiteX0" fmla="*/ 0 w 687172"/>
                <a:gd name="connsiteY0" fmla="*/ 1 h 687172"/>
                <a:gd name="connsiteX1" fmla="*/ 477930 w 687172"/>
                <a:gd name="connsiteY1" fmla="*/ 0 h 687172"/>
                <a:gd name="connsiteX2" fmla="*/ 687172 w 687172"/>
                <a:gd name="connsiteY2" fmla="*/ 209242 h 687172"/>
                <a:gd name="connsiteX3" fmla="*/ 687172 w 687172"/>
                <a:gd name="connsiteY3" fmla="*/ 687172 h 687172"/>
                <a:gd name="connsiteX4" fmla="*/ 574946 w 687172"/>
                <a:gd name="connsiteY4" fmla="*/ 687172 h 687172"/>
                <a:gd name="connsiteX5" fmla="*/ 574945 w 687172"/>
                <a:gd name="connsiteY5" fmla="*/ 238336 h 687172"/>
                <a:gd name="connsiteX6" fmla="*/ 448836 w 687172"/>
                <a:gd name="connsiteY6" fmla="*/ 112227 h 687172"/>
                <a:gd name="connsiteX7" fmla="*/ 0 w 687172"/>
                <a:gd name="connsiteY7" fmla="*/ 112227 h 68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172" h="687172">
                  <a:moveTo>
                    <a:pt x="0" y="1"/>
                  </a:moveTo>
                  <a:lnTo>
                    <a:pt x="477930" y="0"/>
                  </a:lnTo>
                  <a:cubicBezTo>
                    <a:pt x="593491" y="0"/>
                    <a:pt x="687172" y="93681"/>
                    <a:pt x="687172" y="209242"/>
                  </a:cubicBezTo>
                  <a:lnTo>
                    <a:pt x="687172" y="687172"/>
                  </a:lnTo>
                  <a:lnTo>
                    <a:pt x="574946" y="687172"/>
                  </a:lnTo>
                  <a:lnTo>
                    <a:pt x="574945" y="238336"/>
                  </a:lnTo>
                  <a:cubicBezTo>
                    <a:pt x="574946" y="168688"/>
                    <a:pt x="518485" y="112227"/>
                    <a:pt x="448836" y="112227"/>
                  </a:cubicBezTo>
                  <a:lnTo>
                    <a:pt x="0" y="11222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sp>
          <p:nvSpPr>
            <p:cNvPr id="26" name="任意多边形 222"/>
            <p:cNvSpPr/>
            <p:nvPr/>
          </p:nvSpPr>
          <p:spPr>
            <a:xfrm rot="2700000">
              <a:off x="5461936" y="1216183"/>
              <a:ext cx="1255427" cy="1255427"/>
            </a:xfrm>
            <a:custGeom>
              <a:avLst/>
              <a:gdLst>
                <a:gd name="connsiteX0" fmla="*/ 238336 w 1255427"/>
                <a:gd name="connsiteY0" fmla="*/ 112227 h 1255427"/>
                <a:gd name="connsiteX1" fmla="*/ 112227 w 1255427"/>
                <a:gd name="connsiteY1" fmla="*/ 238336 h 1255427"/>
                <a:gd name="connsiteX2" fmla="*/ 112227 w 1255427"/>
                <a:gd name="connsiteY2" fmla="*/ 1017091 h 1255427"/>
                <a:gd name="connsiteX3" fmla="*/ 238336 w 1255427"/>
                <a:gd name="connsiteY3" fmla="*/ 1143200 h 1255427"/>
                <a:gd name="connsiteX4" fmla="*/ 1017091 w 1255427"/>
                <a:gd name="connsiteY4" fmla="*/ 1143200 h 1255427"/>
                <a:gd name="connsiteX5" fmla="*/ 1143200 w 1255427"/>
                <a:gd name="connsiteY5" fmla="*/ 1017091 h 1255427"/>
                <a:gd name="connsiteX6" fmla="*/ 1143200 w 1255427"/>
                <a:gd name="connsiteY6" fmla="*/ 238336 h 1255427"/>
                <a:gd name="connsiteX7" fmla="*/ 1017091 w 1255427"/>
                <a:gd name="connsiteY7" fmla="*/ 112227 h 1255427"/>
                <a:gd name="connsiteX8" fmla="*/ 209242 w 1255427"/>
                <a:gd name="connsiteY8" fmla="*/ 0 h 1255427"/>
                <a:gd name="connsiteX9" fmla="*/ 1046185 w 1255427"/>
                <a:gd name="connsiteY9" fmla="*/ 0 h 1255427"/>
                <a:gd name="connsiteX10" fmla="*/ 1255427 w 1255427"/>
                <a:gd name="connsiteY10" fmla="*/ 209242 h 1255427"/>
                <a:gd name="connsiteX11" fmla="*/ 1255427 w 1255427"/>
                <a:gd name="connsiteY11" fmla="*/ 1046185 h 1255427"/>
                <a:gd name="connsiteX12" fmla="*/ 1046185 w 1255427"/>
                <a:gd name="connsiteY12" fmla="*/ 1255427 h 1255427"/>
                <a:gd name="connsiteX13" fmla="*/ 209242 w 1255427"/>
                <a:gd name="connsiteY13" fmla="*/ 1255427 h 1255427"/>
                <a:gd name="connsiteX14" fmla="*/ 0 w 1255427"/>
                <a:gd name="connsiteY14" fmla="*/ 1046185 h 1255427"/>
                <a:gd name="connsiteX15" fmla="*/ 0 w 1255427"/>
                <a:gd name="connsiteY15" fmla="*/ 209242 h 1255427"/>
                <a:gd name="connsiteX16" fmla="*/ 209242 w 1255427"/>
                <a:gd name="connsiteY16" fmla="*/ 0 h 1255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55427" h="1255427">
                  <a:moveTo>
                    <a:pt x="238336" y="112227"/>
                  </a:moveTo>
                  <a:cubicBezTo>
                    <a:pt x="168688" y="112227"/>
                    <a:pt x="112227" y="168688"/>
                    <a:pt x="112227" y="238336"/>
                  </a:cubicBezTo>
                  <a:lnTo>
                    <a:pt x="112227" y="1017091"/>
                  </a:lnTo>
                  <a:cubicBezTo>
                    <a:pt x="112227" y="1086739"/>
                    <a:pt x="168688" y="1143200"/>
                    <a:pt x="238336" y="1143200"/>
                  </a:cubicBezTo>
                  <a:lnTo>
                    <a:pt x="1017091" y="1143200"/>
                  </a:lnTo>
                  <a:cubicBezTo>
                    <a:pt x="1086739" y="1143200"/>
                    <a:pt x="1143200" y="1086739"/>
                    <a:pt x="1143200" y="1017091"/>
                  </a:cubicBezTo>
                  <a:lnTo>
                    <a:pt x="1143200" y="238336"/>
                  </a:lnTo>
                  <a:cubicBezTo>
                    <a:pt x="1143200" y="168688"/>
                    <a:pt x="1086739" y="112227"/>
                    <a:pt x="1017091" y="112227"/>
                  </a:cubicBezTo>
                  <a:close/>
                  <a:moveTo>
                    <a:pt x="209242" y="0"/>
                  </a:moveTo>
                  <a:lnTo>
                    <a:pt x="1046185" y="0"/>
                  </a:lnTo>
                  <a:cubicBezTo>
                    <a:pt x="1161746" y="0"/>
                    <a:pt x="1255427" y="93681"/>
                    <a:pt x="1255427" y="209242"/>
                  </a:cubicBezTo>
                  <a:lnTo>
                    <a:pt x="1255427" y="1046185"/>
                  </a:lnTo>
                  <a:cubicBezTo>
                    <a:pt x="1255427" y="1161746"/>
                    <a:pt x="1161746" y="1255427"/>
                    <a:pt x="1046185" y="1255427"/>
                  </a:cubicBezTo>
                  <a:lnTo>
                    <a:pt x="209242" y="1255427"/>
                  </a:lnTo>
                  <a:cubicBezTo>
                    <a:pt x="93681" y="1255427"/>
                    <a:pt x="0" y="1161746"/>
                    <a:pt x="0" y="1046185"/>
                  </a:cubicBezTo>
                  <a:lnTo>
                    <a:pt x="0" y="209242"/>
                  </a:lnTo>
                  <a:cubicBezTo>
                    <a:pt x="0" y="93681"/>
                    <a:pt x="93681" y="0"/>
                    <a:pt x="2092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2000">
                <a:solidFill>
                  <a:srgbClr val="47ABB9"/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</p:grpSp>
      <p:sp>
        <p:nvSpPr>
          <p:cNvPr id="49" name="文本框 1"/>
          <p:cNvSpPr txBox="1">
            <a:spLocks noChangeArrowheads="1"/>
          </p:cNvSpPr>
          <p:nvPr/>
        </p:nvSpPr>
        <p:spPr bwMode="auto">
          <a:xfrm>
            <a:off x="3014556" y="324874"/>
            <a:ext cx="624121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anose="02000000000000000000" pitchFamily="50" charset="0"/>
                <a:ea typeface="微软雅黑" panose="020B0503020204020204" charset="-122"/>
              </a:defRPr>
            </a:lvl9pPr>
          </a:lstStyle>
          <a:p>
            <a:pPr algn="ctr" eaLnBrk="1" hangingPunct="1"/>
            <a:r>
              <a:rPr lang="zh-CN" altLang="en-US" sz="5400" b="1" dirty="0">
                <a:solidFill>
                  <a:srgbClr val="47ABB9"/>
                </a:solidFill>
                <a:latin typeface="+mn-lt"/>
              </a:rPr>
              <a:t>目录</a:t>
            </a:r>
            <a:r>
              <a:rPr lang="zh-CN" altLang="en-US" sz="5400" dirty="0">
                <a:solidFill>
                  <a:srgbClr val="47ABB9"/>
                </a:solidFill>
                <a:latin typeface="+mn-lt"/>
              </a:rPr>
              <a:t> </a:t>
            </a:r>
            <a:r>
              <a:rPr lang="en-US" altLang="zh-CN" sz="5400" dirty="0">
                <a:solidFill>
                  <a:srgbClr val="47ABB9"/>
                </a:solidFill>
                <a:latin typeface="+mn-lt"/>
              </a:rPr>
              <a:t>/ </a:t>
            </a:r>
            <a:r>
              <a:rPr lang="en-US" altLang="zh-CN" sz="4400" dirty="0">
                <a:solidFill>
                  <a:srgbClr val="47ABB9"/>
                </a:solidFill>
                <a:latin typeface="+mn-lt"/>
              </a:rPr>
              <a:t>CONTENTS</a:t>
            </a:r>
            <a:endParaRPr lang="zh-CN" altLang="en-US" sz="4400" dirty="0">
              <a:solidFill>
                <a:srgbClr val="47ABB9"/>
              </a:solidFill>
              <a:latin typeface="+mn-lt"/>
            </a:endParaRPr>
          </a:p>
        </p:txBody>
      </p:sp>
      <p:pic>
        <p:nvPicPr>
          <p:cNvPr id="51" name="图片 5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4060" y="2042795"/>
            <a:ext cx="4838700" cy="3385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  <p:bldP spid="12" grpId="0"/>
      <p:bldP spid="13" grpId="0"/>
      <p:bldP spid="17" grpId="0"/>
      <p:bldP spid="18" grpId="0"/>
      <p:bldP spid="22" grpId="0"/>
      <p:bldP spid="23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687CE21-FC71-BE2D-65F0-388C2DADDC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2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51350" y="1552958"/>
            <a:ext cx="3416300" cy="3414712"/>
          </a:xfrm>
          <a:prstGeom prst="ellipse">
            <a:avLst/>
          </a:prstGeom>
          <a:solidFill>
            <a:srgbClr val="47ABB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PA_文本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67225" y="3103945"/>
            <a:ext cx="33559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项目创新点</a:t>
            </a:r>
          </a:p>
        </p:txBody>
      </p:sp>
      <p:sp>
        <p:nvSpPr>
          <p:cNvPr id="4" name="PA_同心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543425" y="1652970"/>
            <a:ext cx="3214688" cy="3214688"/>
          </a:xfrm>
          <a:custGeom>
            <a:avLst/>
            <a:gdLst>
              <a:gd name="G0" fmla="+- 156 0 0"/>
              <a:gd name="G1" fmla="+- 21600 0 156"/>
              <a:gd name="G2" fmla="+- 21600 0 156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56" y="10800"/>
                </a:moveTo>
                <a:cubicBezTo>
                  <a:pt x="156" y="16679"/>
                  <a:pt x="4921" y="21444"/>
                  <a:pt x="10800" y="21444"/>
                </a:cubicBezTo>
                <a:cubicBezTo>
                  <a:pt x="16679" y="21444"/>
                  <a:pt x="21444" y="16679"/>
                  <a:pt x="21444" y="10800"/>
                </a:cubicBezTo>
                <a:cubicBezTo>
                  <a:pt x="21444" y="4921"/>
                  <a:pt x="16679" y="156"/>
                  <a:pt x="10800" y="156"/>
                </a:cubicBezTo>
                <a:cubicBezTo>
                  <a:pt x="4921" y="156"/>
                  <a:pt x="156" y="4921"/>
                  <a:pt x="156" y="10800"/>
                </a:cubicBezTo>
                <a:close/>
              </a:path>
            </a:pathLst>
          </a:custGeom>
          <a:solidFill>
            <a:srgbClr val="FFFFFF">
              <a:alpha val="6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PA_直接连接符 11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3990975" y="1743458"/>
            <a:ext cx="785813" cy="569912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PA_直接连接符 12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7589838" y="4194558"/>
            <a:ext cx="739775" cy="534987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空心弧 15"/>
          <p:cNvSpPr>
            <a:spLocks noChangeArrowheads="1"/>
          </p:cNvSpPr>
          <p:nvPr/>
        </p:nvSpPr>
        <p:spPr bwMode="auto">
          <a:xfrm rot="12768983">
            <a:off x="4324350" y="1483108"/>
            <a:ext cx="3622675" cy="3622675"/>
          </a:xfrm>
          <a:custGeom>
            <a:avLst/>
            <a:gdLst>
              <a:gd name="G0" fmla="+- 10711 0 0"/>
              <a:gd name="G1" fmla="+- 11829149 0 0"/>
              <a:gd name="G2" fmla="+- 0 0 11829149"/>
              <a:gd name="T0" fmla="*/ 0 256 1"/>
              <a:gd name="T1" fmla="*/ 180 256 1"/>
              <a:gd name="G3" fmla="+- 11829149 T0 T1"/>
              <a:gd name="T2" fmla="*/ 0 256 1"/>
              <a:gd name="T3" fmla="*/ 90 256 1"/>
              <a:gd name="G4" fmla="+- 11829149 T2 T3"/>
              <a:gd name="G5" fmla="*/ G4 2 1"/>
              <a:gd name="T4" fmla="*/ 90 256 1"/>
              <a:gd name="T5" fmla="*/ 0 256 1"/>
              <a:gd name="G6" fmla="+- 11829149 T4 T5"/>
              <a:gd name="G7" fmla="*/ G6 2 1"/>
              <a:gd name="G8" fmla="abs 11829149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711"/>
              <a:gd name="G18" fmla="*/ 10711 1 2"/>
              <a:gd name="G19" fmla="+- G18 5400 0"/>
              <a:gd name="G20" fmla="cos G19 11829149"/>
              <a:gd name="G21" fmla="sin G19 11829149"/>
              <a:gd name="G22" fmla="+- G20 10800 0"/>
              <a:gd name="G23" fmla="+- G21 10800 0"/>
              <a:gd name="G24" fmla="+- 10800 0 G20"/>
              <a:gd name="G25" fmla="+- 10711 10800 0"/>
              <a:gd name="G26" fmla="?: G9 G17 G25"/>
              <a:gd name="G27" fmla="?: G9 0 21600"/>
              <a:gd name="G28" fmla="cos 10800 11829149"/>
              <a:gd name="G29" fmla="sin 10800 11829149"/>
              <a:gd name="G30" fmla="sin 10711 11829149"/>
              <a:gd name="G31" fmla="+- G28 10800 0"/>
              <a:gd name="G32" fmla="+- G29 10800 0"/>
              <a:gd name="G33" fmla="+- G30 10800 0"/>
              <a:gd name="G34" fmla="?: G4 0 G31"/>
              <a:gd name="G35" fmla="?: 11829149 G34 0"/>
              <a:gd name="G36" fmla="?: G6 G35 G31"/>
              <a:gd name="G37" fmla="+- 21600 0 G36"/>
              <a:gd name="G38" fmla="?: G4 0 G33"/>
              <a:gd name="G39" fmla="?: 11829149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44 w 21600"/>
              <a:gd name="T15" fmla="*/ 10706 h 21600"/>
              <a:gd name="T16" fmla="*/ 10800 w 21600"/>
              <a:gd name="T17" fmla="*/ 89 h 21600"/>
              <a:gd name="T18" fmla="*/ 21556 w 21600"/>
              <a:gd name="T19" fmla="*/ 1070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89" y="10706"/>
                </a:moveTo>
                <a:cubicBezTo>
                  <a:pt x="140" y="4827"/>
                  <a:pt x="4920" y="89"/>
                  <a:pt x="10799" y="89"/>
                </a:cubicBezTo>
                <a:cubicBezTo>
                  <a:pt x="16679" y="88"/>
                  <a:pt x="21459" y="4827"/>
                  <a:pt x="21510" y="10706"/>
                </a:cubicBezTo>
                <a:lnTo>
                  <a:pt x="21599" y="10706"/>
                </a:lnTo>
                <a:cubicBezTo>
                  <a:pt x="21548" y="4778"/>
                  <a:pt x="16728" y="0"/>
                  <a:pt x="10800" y="0"/>
                </a:cubicBezTo>
                <a:cubicBezTo>
                  <a:pt x="4871" y="-1"/>
                  <a:pt x="51" y="4778"/>
                  <a:pt x="0" y="10706"/>
                </a:cubicBezTo>
                <a:close/>
              </a:path>
            </a:pathLst>
          </a:custGeom>
          <a:solidFill>
            <a:srgbClr val="47ABB9"/>
          </a:solidFill>
          <a:ln w="12700" cap="flat" cmpd="sng">
            <a:solidFill>
              <a:srgbClr val="47ABB9"/>
            </a:solidFill>
            <a:bevel/>
          </a:ln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" name="PA_图片 2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2346708"/>
            <a:ext cx="781050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622" y="1023623"/>
            <a:ext cx="2554539" cy="731543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36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项目创新点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407622" y="2500858"/>
            <a:ext cx="6095207" cy="2165995"/>
            <a:chOff x="440999" y="1594012"/>
            <a:chExt cx="4572000" cy="1624495"/>
          </a:xfrm>
        </p:grpSpPr>
        <p:sp>
          <p:nvSpPr>
            <p:cNvPr id="5" name="矩形 4"/>
            <p:cNvSpPr/>
            <p:nvPr/>
          </p:nvSpPr>
          <p:spPr>
            <a:xfrm>
              <a:off x="495012" y="1594012"/>
              <a:ext cx="2148945" cy="3101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en-US" altLang="zh-CN" sz="1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“</a:t>
              </a:r>
              <a:r>
                <a:rPr lang="zh-CN" altLang="en-US" sz="19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Arial" panose="020B0604020202020204" pitchFamily="34" charset="0"/>
                </a:rPr>
                <a:t>网络迷踪”活动的举行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440999" y="1851670"/>
              <a:ext cx="4572000" cy="13668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作为项目的亮点环节，我们特别设计了“网络迷踪”实践活动，借鉴“图寻”游戏理念，设置一系列检索挑战题，引导同学们在真实网络环境中灵活运用所学技能，快速定位所需信息。该环节不仅强化了技能转化，也显著提升了同学们参与的积极性与趣味性，成为整项活动中反响最热烈的部分。</a:t>
              </a:r>
            </a:p>
          </p:txBody>
        </p:sp>
      </p:grpSp>
      <p:sp>
        <p:nvSpPr>
          <p:cNvPr id="9" name="椭圆 8"/>
          <p:cNvSpPr/>
          <p:nvPr/>
        </p:nvSpPr>
        <p:spPr>
          <a:xfrm>
            <a:off x="9752309" y="2045662"/>
            <a:ext cx="431992" cy="432048"/>
          </a:xfrm>
          <a:prstGeom prst="ellipse">
            <a:avLst/>
          </a:prstGeom>
          <a:solidFill>
            <a:srgbClr val="E55948">
              <a:alpha val="5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352413" y="2276872"/>
            <a:ext cx="575989" cy="576064"/>
          </a:xfrm>
          <a:prstGeom prst="ellipse">
            <a:avLst/>
          </a:prstGeom>
          <a:solidFill>
            <a:schemeClr val="tx2">
              <a:alpha val="5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0760290" y="1271830"/>
            <a:ext cx="863984" cy="864096"/>
            <a:chOff x="7020272" y="1005830"/>
            <a:chExt cx="864096" cy="864096"/>
          </a:xfrm>
        </p:grpSpPr>
        <p:sp>
          <p:nvSpPr>
            <p:cNvPr id="12" name="椭圆 11"/>
            <p:cNvSpPr/>
            <p:nvPr/>
          </p:nvSpPr>
          <p:spPr>
            <a:xfrm>
              <a:off x="7020272" y="1005830"/>
              <a:ext cx="864096" cy="86409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Picture 6" descr="F:\Y原创素材\4_ks02\PPT\PPT-5\PPT-056-2015工作总结\img\工作总结\image 3108.png"/>
            <p:cNvPicPr>
              <a:picLocks noChangeAspect="1" noChangeArrowheads="1"/>
            </p:cNvPicPr>
            <p:nvPr/>
          </p:nvPicPr>
          <p:blipFill>
            <a:blip r:embed="rId3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6664" y="1145485"/>
              <a:ext cx="611312" cy="633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组合 13"/>
          <p:cNvGrpSpPr/>
          <p:nvPr/>
        </p:nvGrpSpPr>
        <p:grpSpPr>
          <a:xfrm>
            <a:off x="5432393" y="2564904"/>
            <a:ext cx="1007981" cy="1008112"/>
            <a:chOff x="1691680" y="2571750"/>
            <a:chExt cx="1008112" cy="1008112"/>
          </a:xfrm>
          <a:solidFill>
            <a:srgbClr val="FF0000"/>
          </a:solidFill>
        </p:grpSpPr>
        <p:sp>
          <p:nvSpPr>
            <p:cNvPr id="15" name="椭圆 14"/>
            <p:cNvSpPr/>
            <p:nvPr/>
          </p:nvSpPr>
          <p:spPr>
            <a:xfrm>
              <a:off x="1691680" y="2571750"/>
              <a:ext cx="1008112" cy="1008112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Picture 7" descr="F:\Y原创素材\4_ks02\PPT\PPT-5\PPT-056-2015工作总结\img\工作总结\image 3072.png"/>
            <p:cNvPicPr>
              <a:picLocks noChangeAspect="1" noChangeArrowheads="1"/>
            </p:cNvPicPr>
            <p:nvPr/>
          </p:nvPicPr>
          <p:blipFill>
            <a:blip r:embed="rId5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5375" y="2733437"/>
              <a:ext cx="630401" cy="630401"/>
            </a:xfrm>
            <a:prstGeom prst="rect">
              <a:avLst/>
            </a:prstGeom>
            <a:solidFill>
              <a:schemeClr val="tx2"/>
            </a:solidFill>
          </p:spPr>
        </p:pic>
      </p:grpSp>
      <p:grpSp>
        <p:nvGrpSpPr>
          <p:cNvPr id="17" name="组合 16"/>
          <p:cNvGrpSpPr/>
          <p:nvPr/>
        </p:nvGrpSpPr>
        <p:grpSpPr>
          <a:xfrm>
            <a:off x="8024343" y="1469598"/>
            <a:ext cx="719986" cy="720080"/>
            <a:chOff x="4283968" y="1203598"/>
            <a:chExt cx="720080" cy="720080"/>
          </a:xfrm>
        </p:grpSpPr>
        <p:sp>
          <p:nvSpPr>
            <p:cNvPr id="18" name="椭圆 17"/>
            <p:cNvSpPr/>
            <p:nvPr/>
          </p:nvSpPr>
          <p:spPr>
            <a:xfrm>
              <a:off x="4283968" y="1203598"/>
              <a:ext cx="720080" cy="7200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Picture 10" descr="F:\Y原创素材\4_ks02\PPT\PPT-5\PPT-056-2015工作总结\img\工作总结\image 3095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5076" y="1310443"/>
              <a:ext cx="580559" cy="469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椭圆 19"/>
          <p:cNvSpPr/>
          <p:nvPr/>
        </p:nvSpPr>
        <p:spPr>
          <a:xfrm>
            <a:off x="5432148" y="4870052"/>
            <a:ext cx="431992" cy="432048"/>
          </a:xfrm>
          <a:prstGeom prst="ellipse">
            <a:avLst/>
          </a:prstGeom>
          <a:solidFill>
            <a:schemeClr val="accent2">
              <a:alpha val="5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3715" y="3051810"/>
            <a:ext cx="4634230" cy="3089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30416 0.38518 C -0.27239 0.3571 -0.30347 0.38333 -0.20833 0.37963 C -0.19878 0.37932 -0.1894 0.37315 -0.1802 0.37037 C -0.15677 0.36296 -0.13211 0.35988 -0.10833 0.35741 C -0.08211 0.34352 -0.05381 0.3466 -0.02708 0.33704 C 0.00886 0.32438 0.04688 0.31327 0.08334 0.30741 C 0.10764 0.2966 0.08455 0.30525 0.12188 0.3 C 0.13577 0.29815 0.14862 0.29074 0.16251 0.28889 C 0.1856 0.27438 0.16823 0.28272 0.19167 0.27778 C 0.20174 0.27562 0.22188 0.27037 0.22188 0.27037 C 0.2448 0.25679 0.26962 0.24938 0.29376 0.2463 C 0.31042 0.23889 0.32622 0.22901 0.34271 0.22037 C 0.35678 0.21296 0.37136 0.20802 0.38542 0.2 C 0.39931 0.19197 0.41164 0.17809 0.42501 0.16852 C 0.43386 0.16234 0.44323 0.15802 0.45209 0.15185 C 0.4632 0.14414 0.47396 0.13364 0.48542 0.12778 C 0.49341 0.11821 0.50139 0.11234 0.50834 0.1 C 0.51441 0.0892 0.52101 0.07685 0.52813 0.06852 C 0.53681 0.05833 0.54514 0.04722 0.55313 0.03518 C 0.55556 0.01759 0.56441 0.00802 0.56876 -0.00741 C 0.57136 -0.01636 0.57501 -0.0213 0.57813 -0.02963 C 0.58351 -0.04383 0.58872 -0.05803 0.59376 -0.07222 C 0.59914 -0.08766 0.60678 -0.10093 0.61146 -0.11667 C 0.61789 -0.13827 0.62344 -0.16049 0.62813 -0.18333 C 0.629 -0.18766 0.63039 -0.19198 0.63126 -0.1963 C 0.63178 -0.19877 0.63178 -0.20124 0.6323 -0.2037 C 0.63351 -0.20988 0.63646 -0.22222 0.63646 -0.22222 C 0.63768 -0.2392 0.63837 -0.25556 0.64063 -0.27222 C 0.64028 -0.29383 0.64028 -0.31543 0.63959 -0.33704 C 0.63924 -0.34969 0.63612 -0.35926 0.6323 -0.36852 C 0.6283 -0.3784 0.62726 -0.38303 0.62188 -0.39259 C 0.61754 -0.40031 0.60973 -0.40216 0.60417 -0.40556 C 0.58681 -0.41574 0.56685 -0.41512 0.54896 -0.42037 C 0.50591 -0.41975 0.46285 -0.42006 0.4198 -0.41852 C 0.41181 -0.41821 0.39584 -0.41482 0.39584 -0.41482 C 0.38803 -0.41173 0.38091 -0.40772 0.37292 -0.40556 C 0.36685 -0.39815 0.35816 -0.39938 0.35105 -0.3963 C 0.34185 -0.39259 0.33178 -0.38858 0.32292 -0.38333 C 0.32119 -0.38241 0.31945 -0.38117 0.31771 -0.37963 C 0.31667 -0.3787 0.3158 -0.37685 0.31459 -0.37593 C 0.30973 -0.37253 0.30122 -0.36914 0.29584 -0.36667 C 0.28803 -0.35556 0.27709 -0.35185 0.26771 -0.34074 C 0.26528 -0.33796 0.26181 -0.33796 0.25938 -0.33519 C 0.24948 -0.32438 0.23959 -0.31667 0.22917 -0.30741 C 0.22327 -0.30216 0.21771 -0.29445 0.21146 -0.29074 C 0.20365 -0.27685 0.19185 -0.27222 0.1823 -0.26296 C 0.17587 -0.25648 0.17066 -0.24691 0.16355 -0.24259 C 0.15782 -0.23457 0.15122 -0.23056 0.1448 -0.22407 C 0.13004 -0.20957 0.11598 -0.19414 0.10209 -0.17778 C 0.09619 -0.16204 0.10591 -0.18642 0.09376 -0.16482 C 0.08959 -0.15741 0.08282 -0.14784 0.07917 -0.13889 C 0.07362 -0.12593 0.06789 -0.11142 0.06146 -0.1 C 0.05903 -0.08735 0.06251 -0.10247 0.05626 -0.08889 C 0.05556 -0.08735 0.05591 -0.08488 0.05521 -0.08333 C 0.05435 -0.08148 0.05296 -0.08117 0.05209 -0.07963 C 0.04983 -0.07562 0.0481 -0.07068 0.04584 -0.06667 C 0.04428 -0.05864 0.04132 -0.05833 0.03855 -0.05185 C 0.03195 -0.03704 0.03733 -0.04414 0.03126 -0.03704 C 0.02674 -0.025 0.01928 -0.01204 0.01146 -0.00741 C 0.00851 0.00031 0.00695 2.46914E-7 9.16667E-6 2.46914E-7 " pathEditMode="relative" ptsTypes="fffffffffffffffffffffffffffffffffffffffffffffffffffffffffffA">
                                      <p:cBhvr>
                                        <p:cTn id="3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53541 0.0463 C -0.52916 0.07377 -0.5184 0.09568 -0.50833 0.11852 C -0.49548 0.14784 -0.48368 0.17346 -0.46874 0.2 C -0.46649 0.20401 -0.46302 0.20556 -0.46041 0.20926 C -0.45434 0.21759 -0.44895 0.22901 -0.4427 0.23704 C -0.4401 0.24013 -0.43697 0.24136 -0.43437 0.24445 C -0.42638 0.25371 -0.41909 0.2642 -0.41145 0.27408 C -0.40833 0.27809 -0.40434 0.2784 -0.40104 0.28148 C -0.371 0.30988 -0.34461 0.3463 -0.31145 0.36296 C -0.27847 0.39969 -0.23506 0.41574 -0.19791 0.43519 C -0.18003 0.44445 -0.16145 0.45247 -0.14374 0.46296 C -0.13385 0.46883 -0.12604 0.47377 -0.11562 0.47593 C -0.09722 0.48889 -0.07743 0.49568 -0.05833 0.50556 C -0.02899 0.52099 -0.00138 0.53827 0.02917 0.54445 C 0.0408 0.55124 0.05244 0.55278 0.06459 0.55556 C 0.07518 0.56358 0.08768 0.57037 0.09896 0.57222 C 0.11754 0.58858 0.13681 0.59043 0.1573 0.59259 C 0.18785 0.6108 0.22639 0.60617 0.2573 0.60741 C 0.28004 0.60648 0.30244 0.60679 0.32501 0.60185 C 0.33334 0.59753 0.3415 0.59661 0.35001 0.59445 C 0.36129 0.5858 0.37032 0.58426 0.37917 0.56852 C 0.38316 0.54692 0.38195 0.55494 0.3823 0.50926 C 0.38264 0.46636 0.3856 0.35895 0.36876 0.30926 C 0.36719 0.2858 0.36042 0.26482 0.35417 0.24445 C 0.35087 0.23426 0.34948 0.22315 0.3448 0.21482 C 0.34254 0.20309 0.33716 0.19537 0.33334 0.18519 C 0.31997 0.14969 0.29827 0.12192 0.27709 0.10185 C 0.27448 0.09938 0.26181 0.09229 0.25938 0.09074 C 0.2566 0.08889 0.25365 0.08766 0.25105 0.08519 C 0.2481 0.08272 0.24566 0.0784 0.24271 0.07593 C 0.24011 0.07377 0.23698 0.07408 0.23438 0.07222 C 0.21928 0.06111 0.20608 0.04877 0.18959 0.04445 C 0.179 0.03364 0.16632 0.0284 0.15417 0.02593 C 0.13299 0.0071 0.10417 0.01019 0.0823 0.00926 C 0.06233 -0.00494 0.03994 0.00617 0.01876 0.00185 C 0.01025 -0.00185 0.01598 4.93827E-7 7.5E-6 4.93827E-7 " pathEditMode="relative" ptsTypes="fffffffffffffffffffffffffffffffffffA">
                                      <p:cBhvr>
                                        <p:cTn id="3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4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20417 0.21481 C 0.1941 0.26389 0.17274 0.28673 0.15208 0.32006 C 0.13785 0.34352 0.12205 0.36111 0.10521 0.37777 C 0.09583 0.38703 0.08594 0.4 0.07604 0.4074 C 0.05208 0.42531 0.08229 0.39413 0.05625 0.41852 C 0.05295 0.4216 0.05035 0.42685 0.04688 0.42963 C 0.02361 0.44907 -0.00816 0.4716 -0.03333 0.48148 C -0.04687 0.49352 -0.06892 0.5037 -0.08437 0.5074 C -0.10104 0.51142 -0.09965 0.50648 -0.11788 0.51296 C -0.14323 0.52191 -0.16875 0.52963 -0.19479 0.53333 C -0.20937 0.53765 -0.22396 0.54166 -0.23872 0.54444 C -0.26372 0.55555 -0.29062 0.5571 -0.31667 0.55926 C -0.4033 0.57623 -0.50556 0.56049 -0.58125 0.55926 C -0.58281 0.55895 -0.59479 0.5574 -0.59792 0.55555 C -0.60052 0.55432 -0.6026 0.55123 -0.60521 0.55 C -0.60937 0.54815 -0.61771 0.54629 -0.61771 0.54629 C -0.63472 0.53117 -0.61267 0.54938 -0.63125 0.53889 C -0.63559 0.53642 -0.63941 0.53148 -0.64375 0.52963 C -0.64983 0.52716 -0.65573 0.525 -0.66146 0.52037 C -0.67396 0.51049 -0.68212 0.49382 -0.68958 0.47407 C -0.69149 0.46913 -0.69167 0.46111 -0.69271 0.45555 C -0.69236 0.44444 -0.69253 0.43333 -0.69167 0.42222 C -0.69115 0.41574 -0.68854 0.41389 -0.68646 0.40926 C -0.68056 0.3966 -0.67535 0.37994 -0.66979 0.36666 C -0.66684 0.35956 -0.66476 0.34753 -0.66146 0.34074 C -0.65347 0.32407 -0.64601 0.30617 -0.63854 0.28889 C -0.63385 0.27839 -0.63021 0.26666 -0.625 0.2574 C -0.61753 0.24413 -0.60764 0.21142 -0.59792 0.20555 C -0.58854 0.18889 -0.58142 0.17191 -0.56875 0.16296 C -0.56424 0.15216 -0.55955 0.14598 -0.55208 0.14259 C -0.54323 0.1321 -0.53351 0.12623 -0.52396 0.11852 C -0.50972 0.1071 -0.49583 0.09537 -0.48021 0.09074 C -0.46354 0.07592 -0.44219 0.07685 -0.42396 0.07407 C -0.40781 0.0645 -0.41997 0.07037 -0.38646 0.07222 C -0.37552 0.0787 -0.3651 0.08796 -0.35417 0.09444 C -0.34965 0.10031 -0.3467 0.10123 -0.34167 0.10555 C -0.32153 0.12345 -0.30503 0.14136 -0.28229 0.14815 C -0.27396 0.15555 -0.26424 0.15339 -0.25521 0.15555 C -0.15573 0.15247 -0.17431 0.15895 -0.12604 0.14815 C -0.11944 0.14105 -0.11181 0.13703 -0.10417 0.13518 C -0.09722 0.13117 -0.09306 0.12777 -0.08542 0.12592 C -0.07083 0.11728 -0.07726 0.11975 -0.06667 0.11666 C -0.05868 0.1108 -0.05 0.10308 -0.04167 0.1 C -0.03802 0.09568 -0.03472 0.09413 -0.03125 0.08889 C -0.02691 0.0824 -0.01736 0.06173 -0.01458 0.05185 C -0.01267 0.04506 -0.01059 0.03981 -0.00833 0.03333 C -0.00712 0.02963 -0.00417 0.02222 -0.00417 0.02222 C -0.00312 0.01512 5.55556E-7 0.00895 5.55556E-7 2.59259E-6 " pathEditMode="relative" ptsTypes="fffffffffffffffffffffffffffffffffffffffffffffffA">
                                      <p:cBhvr>
                                        <p:cTn id="3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63646 -0.53488 C 0.63386 -0.50803 0.6375 -0.54136 0.6323 -0.51081 C 0.62917 -0.4926 0.62934 -0.47223 0.62709 -0.45371 C 0.62396 -0.38673 0.61875 -0.31482 0.60313 -0.2534 C 0.60052 -0.22994 0.59636 -0.20772 0.59271 -0.18488 C 0.5882 -0.15648 0.58525 -0.1284 0.57813 -0.10155 C 0.57188 -0.07778 0.56893 -0.05155 0.55938 -0.03118 C 0.55382 -0.00494 0.55782 -0.02068 0.5448 0.01512 L 0.5448 0.01512 C 0.53941 0.03642 0.5316 0.05339 0.52396 0.07253 C 0.51598 0.09259 0.50868 0.1145 0.49896 0.13148 C 0.48559 0.15555 0.46146 0.18487 0.4448 0.2 C 0.43438 0.21018 0.42414 0.21419 0.41355 0.22253 C 0.4099 0.22561 0.40677 0.23055 0.40313 0.23364 C 0.38716 0.24722 0.3691 0.25247 0.35209 0.25926 C 0.34202 0.26389 0.33316 0.27006 0.32292 0.27253 C 0.30486 0.27191 0.28681 0.27191 0.26875 0.27037 C 0.26059 0.27006 0.25087 0.26234 0.24271 0.25926 C 0.23525 0.25277 0.22761 0.25123 0.2198 0.2466 C 0.21459 0.24352 0.21059 0.23796 0.20521 0.23549 C 0.19636 0.22592 0.18316 0.22068 0.17292 0.21697 C 0.16945 0.21296 0.16632 0.21142 0.1625 0.20956 C 0.15851 0.20247 0.1566 0.20185 0.15105 0.2 C 0.14219 0.18981 0.13177 0.18302 0.12292 0.17253 C 0.11302 0.1608 0.10677 0.14845 0.09584 0.14105 C 0.09167 0.12963 0.08108 0.12098 0.075 0.11142 C 0.06771 0.1 0.06129 0.08765 0.05313 0.07808 C 0.04827 0.06481 0.03993 0.05648 0.03334 0.04629 C 0.02709 0.03673 0.03177 0.04043 0.02605 0.03734 C 0.025 0.03549 0.02414 0.03302 0.02292 0.03179 C 0.02205 0.03055 0.02066 0.03086 0.0198 0.02994 C 0.01511 0.02345 0.01198 0.01481 0.00625 0.01142 C 0.00226 0.00401 0.00434 0.0074 5.55556E-7 3.08642E-6 " pathEditMode="relative" ptsTypes="fffffffFffffffffffffffffffffffffA">
                                      <p:cBhvr>
                                        <p:cTn id="3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8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83438 0.03333 C 0.82969 0.025 0.82656 0.01697 0.82292 0.0074 C 0.8191 -0.01636 0.82327 0.00432 0.81354 -0.02408 C 0.81198 -0.02871 0.81059 -0.03395 0.80938 -0.03889 C 0.80886 -0.04074 0.80886 -0.0426 0.80834 -0.04445 C 0.80295 -0.06358 0.80781 -0.04352 0.80104 -0.06297 C 0.79497 -0.08056 0.78959 -0.1 0.78438 -0.11852 C 0.78143 -0.12901 0.78021 -0.13827 0.77604 -0.14815 C 0.77379 -0.1605 0.76875 -0.17408 0.76354 -0.18334 C 0.75695 -0.21883 0.72483 -0.22439 0.70834 -0.22778 C 0.68472 -0.22593 0.66111 -0.22439 0.6375 -0.22222 C 0.62847 -0.2213 0.62014 -0.21235 0.6125 -0.20556 C 0.61059 -0.20401 0.60834 -0.20463 0.60625 -0.20371 C 0.59705 -0.19969 0.58542 -0.19074 0.57709 -0.18334 C 0.57014 -0.17716 0.56406 -0.16821 0.55625 -0.16482 C 0.53629 -0.14352 0.51684 -0.11667 0.49896 -0.09074 C 0.48646 -0.07253 0.4691 -0.06389 0.45417 -0.05371 C 0.43438 -0.04013 0.41493 -0.0284 0.39375 -0.02408 C 0.36459 -0.01111 0.33264 -0.01636 0.30417 -0.03334 C 0.29965 -0.03611 0.29375 -0.03704 0.28959 -0.04074 C 0.28004 -0.04908 0.27066 -0.06389 0.26146 -0.07037 C 0.25695 -0.0784 0.25122 -0.08272 0.24584 -0.08889 C 0.24167 -0.09383 0.2382 -0.1 0.23438 -0.10556 C 0.2191 -0.12778 0.2059 -0.15648 0.18959 -0.17593 C 0.1816 -0.18519 0.17396 -0.19753 0.16459 -0.20185 C 0.1599 -0.21019 0.15417 -0.21482 0.14792 -0.21852 C 0.14149 -0.22716 0.1349 -0.22963 0.12709 -0.23148 C 0.12118 -0.2355 0.11788 -0.23735 0.11146 -0.23889 C 0.10295 -0.24383 0.09427 -0.24506 0.08542 -0.24815 C 0.06563 -0.24753 0.04584 -0.24753 0.02604 -0.2463 C 0.02413 -0.2463 0.01997 -0.24167 0.01875 -0.24074 C 0.00955 -0.23426 -0.00087 -0.22685 -0.00833 -0.21482 C -0.01389 -0.20587 -0.01788 -0.19599 -0.02291 -0.18704 C -0.0243 -0.17994 -0.02726 -0.17716 -0.02916 -0.17037 C -0.0342 -0.15278 -0.03785 -0.13426 -0.04062 -0.11482 C -0.04028 -0.08951 -0.04045 -0.0642 -0.03958 -0.03889 C -0.03889 -0.02006 -0.02309 -0.01297 -0.01458 -0.00926 C -0.01076 -0.00463 -0.00573 2.46914E-7 2.77778E-6 2.46914E-7 " pathEditMode="relative" ptsTypes="fffffffffffffffffffffffffffffffffffffA">
                                      <p:cBhvr>
                                        <p:cTn id="3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0" presetID="0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433283 -0.417596 C -0.432593 -0.412036 -0.432243 -0.405866 -0.431203 -0.400926 C -0.430513 -0.396606 -0.428773 -0.393826 -0.428083 -0.389816 C -0.421133 -0.348146 -0.416273 -0.305246 -0.408283 -0.263886 C -0.400653 -0.223766 -0.390233 -0.187036 -0.380163 -0.149076 C -0.371833 -0.117596 -0.365403 -0.0845659 -0.357243 -0.0527759 C -0.349263 -0.0216059 -0.337633 0.00586407 -0.329123 0.0361141 C -0.325993 0.0475341 -0.325473 0.0617341 -0.320783 0.0712941 C -0.305513 0.103084 -0.323913 0.0626541 -0.309333 0.102774 C -0.302563 0.121604 -0.293533 0.139194 -0.285373 0.156484 C -0.283113 0.161424 -0.282243 0.167904 -0.280163 0.173144 C -0.272173 0.192594 -0.262803 0.212034 -0.254123 0.230554 C -0.248743 0.241974 -0.238673 0.250314 -0.232243 0.260184 C -0.224433 0.271914 -0.217493 0.282714 -0.209333 0.293524 C -0.201343 0.304324 -0.195443 0.320684 -0.186413 0.328704 C -0.173913 0.339814 -0.163843 0.357404 -0.152033 0.369444 C -0.121313 0.400614 -0.162283 0.353704 -0.137453 0.380554 C -0.125133 0.394134 -0.114533 0.414194 -0.0999529 0.419444 C -0.0895329 0.431794 -0.0812029 0.436114 -0.0687029 0.437964 C -0.0582829 0.448764 -0.0471729 0.448454 -0.0353729 0.452774 C -0.0266929 0.451544 -0.0178329 0.451854 -0.00933291 0.449074 C -0.00394292 0.447224 -0.00290291 0.422224 -0.00203292 0.417594 C 0.00195708 0.394444 0.00473709 0.373764 0.00629708 0.349074 C 0.00594708 0.292284 0.00629708 0.235494 0.00525708 0.178704 C 0.00507708 0.171604 0.00195708 0.165434 0.00108708 0.158334 C -0.00117292 0.137964 -0.00516292 0.113894 -0.0134929 0.0990741 C -0.0148829 0.0885841 -0.0183529 0.0805541 -0.0207829 0.0712941 C -0.0289429 0.0388941 -0.0180129 0.0787041 -0.0239129 0.0509241 C -0.0263429 0.0391941 -0.0313829 0.0228441 -0.0364129 0.0138941 C -0.0381529 0.00493407 -0.0405799 0.00833408 -0.0405799 -0.000923704 L -0.433283 -0.417596 Z " pathEditMode="relative" rAng="0" ptsTypes="fffffffffffffffffffffffffffffA">
                                      <p:cBhvr>
                                        <p:cTn id="4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00" y="4350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4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5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20" grpId="0" bldLvl="0" animBg="1"/>
      <p:bldP spid="20" grpId="1" bldLvl="0" animBg="1"/>
      <p:bldP spid="20" grpId="2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934200"/>
          </a:xfrm>
          <a:prstGeom prst="rect">
            <a:avLst/>
          </a:prstGeom>
        </p:spPr>
      </p:pic>
      <p:sp>
        <p:nvSpPr>
          <p:cNvPr id="2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51350" y="1552958"/>
            <a:ext cx="3416300" cy="3414712"/>
          </a:xfrm>
          <a:prstGeom prst="ellipse">
            <a:avLst/>
          </a:prstGeom>
          <a:solidFill>
            <a:srgbClr val="47ABB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PA_文本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67225" y="3103945"/>
            <a:ext cx="33559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实施方案</a:t>
            </a:r>
          </a:p>
        </p:txBody>
      </p:sp>
      <p:sp>
        <p:nvSpPr>
          <p:cNvPr id="4" name="PA_同心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543425" y="1652970"/>
            <a:ext cx="3214688" cy="3214688"/>
          </a:xfrm>
          <a:custGeom>
            <a:avLst/>
            <a:gdLst>
              <a:gd name="G0" fmla="+- 156 0 0"/>
              <a:gd name="G1" fmla="+- 21600 0 156"/>
              <a:gd name="G2" fmla="+- 21600 0 156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56" y="10800"/>
                </a:moveTo>
                <a:cubicBezTo>
                  <a:pt x="156" y="16679"/>
                  <a:pt x="4921" y="21444"/>
                  <a:pt x="10800" y="21444"/>
                </a:cubicBezTo>
                <a:cubicBezTo>
                  <a:pt x="16679" y="21444"/>
                  <a:pt x="21444" y="16679"/>
                  <a:pt x="21444" y="10800"/>
                </a:cubicBezTo>
                <a:cubicBezTo>
                  <a:pt x="21444" y="4921"/>
                  <a:pt x="16679" y="156"/>
                  <a:pt x="10800" y="156"/>
                </a:cubicBezTo>
                <a:cubicBezTo>
                  <a:pt x="4921" y="156"/>
                  <a:pt x="156" y="4921"/>
                  <a:pt x="156" y="10800"/>
                </a:cubicBezTo>
                <a:close/>
              </a:path>
            </a:pathLst>
          </a:custGeom>
          <a:solidFill>
            <a:srgbClr val="FFFFFF">
              <a:alpha val="6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PA_直接连接符 11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3990975" y="1743458"/>
            <a:ext cx="785813" cy="569912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PA_直接连接符 12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7589838" y="4194558"/>
            <a:ext cx="739775" cy="534987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空心弧 15"/>
          <p:cNvSpPr>
            <a:spLocks noChangeArrowheads="1"/>
          </p:cNvSpPr>
          <p:nvPr/>
        </p:nvSpPr>
        <p:spPr bwMode="auto">
          <a:xfrm rot="12768983">
            <a:off x="4324350" y="1483108"/>
            <a:ext cx="3622675" cy="3622675"/>
          </a:xfrm>
          <a:custGeom>
            <a:avLst/>
            <a:gdLst>
              <a:gd name="G0" fmla="+- 10711 0 0"/>
              <a:gd name="G1" fmla="+- 11829149 0 0"/>
              <a:gd name="G2" fmla="+- 0 0 11829149"/>
              <a:gd name="T0" fmla="*/ 0 256 1"/>
              <a:gd name="T1" fmla="*/ 180 256 1"/>
              <a:gd name="G3" fmla="+- 11829149 T0 T1"/>
              <a:gd name="T2" fmla="*/ 0 256 1"/>
              <a:gd name="T3" fmla="*/ 90 256 1"/>
              <a:gd name="G4" fmla="+- 11829149 T2 T3"/>
              <a:gd name="G5" fmla="*/ G4 2 1"/>
              <a:gd name="T4" fmla="*/ 90 256 1"/>
              <a:gd name="T5" fmla="*/ 0 256 1"/>
              <a:gd name="G6" fmla="+- 11829149 T4 T5"/>
              <a:gd name="G7" fmla="*/ G6 2 1"/>
              <a:gd name="G8" fmla="abs 11829149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711"/>
              <a:gd name="G18" fmla="*/ 10711 1 2"/>
              <a:gd name="G19" fmla="+- G18 5400 0"/>
              <a:gd name="G20" fmla="cos G19 11829149"/>
              <a:gd name="G21" fmla="sin G19 11829149"/>
              <a:gd name="G22" fmla="+- G20 10800 0"/>
              <a:gd name="G23" fmla="+- G21 10800 0"/>
              <a:gd name="G24" fmla="+- 10800 0 G20"/>
              <a:gd name="G25" fmla="+- 10711 10800 0"/>
              <a:gd name="G26" fmla="?: G9 G17 G25"/>
              <a:gd name="G27" fmla="?: G9 0 21600"/>
              <a:gd name="G28" fmla="cos 10800 11829149"/>
              <a:gd name="G29" fmla="sin 10800 11829149"/>
              <a:gd name="G30" fmla="sin 10711 11829149"/>
              <a:gd name="G31" fmla="+- G28 10800 0"/>
              <a:gd name="G32" fmla="+- G29 10800 0"/>
              <a:gd name="G33" fmla="+- G30 10800 0"/>
              <a:gd name="G34" fmla="?: G4 0 G31"/>
              <a:gd name="G35" fmla="?: 11829149 G34 0"/>
              <a:gd name="G36" fmla="?: G6 G35 G31"/>
              <a:gd name="G37" fmla="+- 21600 0 G36"/>
              <a:gd name="G38" fmla="?: G4 0 G33"/>
              <a:gd name="G39" fmla="?: 11829149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44 w 21600"/>
              <a:gd name="T15" fmla="*/ 10706 h 21600"/>
              <a:gd name="T16" fmla="*/ 10800 w 21600"/>
              <a:gd name="T17" fmla="*/ 89 h 21600"/>
              <a:gd name="T18" fmla="*/ 21556 w 21600"/>
              <a:gd name="T19" fmla="*/ 1070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89" y="10706"/>
                </a:moveTo>
                <a:cubicBezTo>
                  <a:pt x="140" y="4827"/>
                  <a:pt x="4920" y="89"/>
                  <a:pt x="10799" y="89"/>
                </a:cubicBezTo>
                <a:cubicBezTo>
                  <a:pt x="16679" y="88"/>
                  <a:pt x="21459" y="4827"/>
                  <a:pt x="21510" y="10706"/>
                </a:cubicBezTo>
                <a:lnTo>
                  <a:pt x="21599" y="10706"/>
                </a:lnTo>
                <a:cubicBezTo>
                  <a:pt x="21548" y="4778"/>
                  <a:pt x="16728" y="0"/>
                  <a:pt x="10800" y="0"/>
                </a:cubicBezTo>
                <a:cubicBezTo>
                  <a:pt x="4871" y="-1"/>
                  <a:pt x="51" y="4778"/>
                  <a:pt x="0" y="10706"/>
                </a:cubicBezTo>
                <a:close/>
              </a:path>
            </a:pathLst>
          </a:custGeom>
          <a:solidFill>
            <a:srgbClr val="47ABB9"/>
          </a:solidFill>
          <a:ln w="12700" cap="flat" cmpd="sng">
            <a:solidFill>
              <a:srgbClr val="47ABB9"/>
            </a:solidFill>
            <a:bevel/>
          </a:ln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" name="PA_图片 2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2346708"/>
            <a:ext cx="781050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12"/>
          <p:cNvGrpSpPr/>
          <p:nvPr>
            <p:custDataLst>
              <p:tags r:id="rId1"/>
            </p:custDataLst>
          </p:nvPr>
        </p:nvGrpSpPr>
        <p:grpSpPr bwMode="auto">
          <a:xfrm>
            <a:off x="8129026" y="2644082"/>
            <a:ext cx="2226443" cy="2146300"/>
            <a:chOff x="0" y="0"/>
            <a:chExt cx="1671177" cy="1609411"/>
          </a:xfrm>
        </p:grpSpPr>
        <p:sp>
          <p:nvSpPr>
            <p:cNvPr id="35" name="右箭头 55"/>
            <p:cNvSpPr/>
            <p:nvPr>
              <p:custDataLst>
                <p:tags r:id="rId28"/>
              </p:custDataLst>
            </p:nvPr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36" name="TextBox 14"/>
            <p:cNvSpPr txBox="1">
              <a:spLocks noChangeArrowheads="1"/>
            </p:cNvSpPr>
            <p:nvPr>
              <p:custDataLst>
                <p:tags r:id="rId29"/>
              </p:custDataLst>
            </p:nvPr>
          </p:nvSpPr>
          <p:spPr bwMode="auto">
            <a:xfrm>
              <a:off x="680641" y="543095"/>
              <a:ext cx="521235" cy="496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700">
                  <a:solidFill>
                    <a:srgbClr val="FFFFFF"/>
                  </a:solidFill>
                  <a:latin typeface="Impact" panose="020B0806030902050204" pitchFamily="34" charset="0"/>
                  <a:ea typeface="+mn-ea"/>
                  <a:cs typeface="+mn-ea"/>
                </a:rPr>
                <a:t>05</a:t>
              </a:r>
              <a:endParaRPr lang="zh-CN" altLang="en-US" sz="3700">
                <a:solidFill>
                  <a:srgbClr val="FFFFFF"/>
                </a:solidFill>
                <a:latin typeface="Impact" panose="020B0806030902050204" pitchFamily="34" charset="0"/>
                <a:ea typeface="+mn-ea"/>
                <a:cs typeface="+mn-ea"/>
              </a:endParaRPr>
            </a:p>
          </p:txBody>
        </p:sp>
      </p:grpSp>
      <p:grpSp>
        <p:nvGrpSpPr>
          <p:cNvPr id="37" name="组合 15"/>
          <p:cNvGrpSpPr/>
          <p:nvPr>
            <p:custDataLst>
              <p:tags r:id="rId2"/>
            </p:custDataLst>
          </p:nvPr>
        </p:nvGrpSpPr>
        <p:grpSpPr bwMode="auto">
          <a:xfrm>
            <a:off x="6404166" y="2644082"/>
            <a:ext cx="2364010" cy="2146300"/>
            <a:chOff x="0" y="0"/>
            <a:chExt cx="1773781" cy="1609411"/>
          </a:xfrm>
        </p:grpSpPr>
        <p:grpSp>
          <p:nvGrpSpPr>
            <p:cNvPr id="38" name="组合 16"/>
            <p:cNvGrpSpPr/>
            <p:nvPr/>
          </p:nvGrpSpPr>
          <p:grpSpPr bwMode="auto">
            <a:xfrm>
              <a:off x="0" y="0"/>
              <a:ext cx="1773781" cy="1609411"/>
              <a:chOff x="0" y="0"/>
              <a:chExt cx="1773781" cy="1609411"/>
            </a:xfrm>
          </p:grpSpPr>
          <p:sp>
            <p:nvSpPr>
              <p:cNvPr id="40" name="右箭头 55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02604" y="362687"/>
                <a:ext cx="1671177" cy="911035"/>
              </a:xfrm>
              <a:custGeom>
                <a:avLst/>
                <a:gdLst>
                  <a:gd name="T0" fmla="*/ 3880 w 1671177"/>
                  <a:gd name="T1" fmla="*/ 0 h 911035"/>
                  <a:gd name="T2" fmla="*/ 1322002 w 1671177"/>
                  <a:gd name="T3" fmla="*/ 0 h 911035"/>
                  <a:gd name="T4" fmla="*/ 1577267 w 1671177"/>
                  <a:gd name="T5" fmla="*/ 260936 h 911035"/>
                  <a:gd name="T6" fmla="*/ 1589104 w 1671177"/>
                  <a:gd name="T7" fmla="*/ 624038 h 911035"/>
                  <a:gd name="T8" fmla="*/ 1297607 w 1671177"/>
                  <a:gd name="T9" fmla="*/ 911035 h 911035"/>
                  <a:gd name="T10" fmla="*/ 609562 w 1671177"/>
                  <a:gd name="T11" fmla="*/ 911035 h 911035"/>
                  <a:gd name="T12" fmla="*/ 582967 w 1671177"/>
                  <a:gd name="T13" fmla="*/ 909006 h 911035"/>
                  <a:gd name="T14" fmla="*/ 0 w 1671177"/>
                  <a:gd name="T15" fmla="*/ 908746 h 911035"/>
                  <a:gd name="T16" fmla="*/ 266330 w 1671177"/>
                  <a:gd name="T17" fmla="*/ 630839 h 911035"/>
                  <a:gd name="T18" fmla="*/ 287045 w 1671177"/>
                  <a:gd name="T19" fmla="*/ 287570 h 911035"/>
                  <a:gd name="T20" fmla="*/ 3880 w 1671177"/>
                  <a:gd name="T21" fmla="*/ 0 h 91103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71177" h="911035">
                    <a:moveTo>
                      <a:pt x="3880" y="0"/>
                    </a:moveTo>
                    <a:lnTo>
                      <a:pt x="1322002" y="0"/>
                    </a:lnTo>
                    <a:lnTo>
                      <a:pt x="1577267" y="260936"/>
                    </a:lnTo>
                    <a:cubicBezTo>
                      <a:pt x="1720296" y="408603"/>
                      <a:pt x="1679854" y="514841"/>
                      <a:pt x="1589104" y="624038"/>
                    </a:cubicBezTo>
                    <a:lnTo>
                      <a:pt x="1297607" y="911035"/>
                    </a:lnTo>
                    <a:lnTo>
                      <a:pt x="609562" y="911035"/>
                    </a:lnTo>
                    <a:cubicBezTo>
                      <a:pt x="601030" y="909370"/>
                      <a:pt x="592146" y="909088"/>
                      <a:pt x="582967" y="909006"/>
                    </a:cubicBezTo>
                    <a:lnTo>
                      <a:pt x="0" y="908746"/>
                    </a:lnTo>
                    <a:lnTo>
                      <a:pt x="266330" y="630839"/>
                    </a:lnTo>
                    <a:cubicBezTo>
                      <a:pt x="347215" y="528253"/>
                      <a:pt x="398509" y="416789"/>
                      <a:pt x="287045" y="287570"/>
                    </a:cubicBezTo>
                    <a:lnTo>
                      <a:pt x="3880" y="0"/>
                    </a:lnTo>
                    <a:close/>
                  </a:path>
                </a:pathLst>
              </a:custGeom>
              <a:solidFill>
                <a:schemeClr val="tx1">
                  <a:alpha val="14902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41" name="右箭头 55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0" y="0"/>
                <a:ext cx="1671177" cy="1609411"/>
              </a:xfrm>
              <a:custGeom>
                <a:avLst/>
                <a:gdLst>
                  <a:gd name="T0" fmla="*/ 0 w 1671177"/>
                  <a:gd name="T1" fmla="*/ 354510 h 1609411"/>
                  <a:gd name="T2" fmla="*/ 556334 w 1671177"/>
                  <a:gd name="T3" fmla="*/ 353057 h 1609411"/>
                  <a:gd name="T4" fmla="*/ 850996 w 1671177"/>
                  <a:gd name="T5" fmla="*/ 94099 h 1609411"/>
                  <a:gd name="T6" fmla="*/ 1004876 w 1671177"/>
                  <a:gd name="T7" fmla="*/ 34278 h 1609411"/>
                  <a:gd name="T8" fmla="*/ 1577267 w 1671177"/>
                  <a:gd name="T9" fmla="*/ 619386 h 1609411"/>
                  <a:gd name="T10" fmla="*/ 1589104 w 1671177"/>
                  <a:gd name="T11" fmla="*/ 982488 h 1609411"/>
                  <a:gd name="T12" fmla="*/ 1013753 w 1671177"/>
                  <a:gd name="T13" fmla="*/ 1548957 h 1609411"/>
                  <a:gd name="T14" fmla="*/ 853956 w 1671177"/>
                  <a:gd name="T15" fmla="*/ 1495056 h 1609411"/>
                  <a:gd name="T16" fmla="*/ 582967 w 1671177"/>
                  <a:gd name="T17" fmla="*/ 1267456 h 1609411"/>
                  <a:gd name="T18" fmla="*/ 0 w 1671177"/>
                  <a:gd name="T19" fmla="*/ 1267196 h 1609411"/>
                  <a:gd name="T20" fmla="*/ 266330 w 1671177"/>
                  <a:gd name="T21" fmla="*/ 989289 h 1609411"/>
                  <a:gd name="T22" fmla="*/ 287045 w 1671177"/>
                  <a:gd name="T23" fmla="*/ 646020 h 1609411"/>
                  <a:gd name="T24" fmla="*/ 0 w 1671177"/>
                  <a:gd name="T25" fmla="*/ 354510 h 16094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71177" h="1609411">
                    <a:moveTo>
                      <a:pt x="0" y="354510"/>
                    </a:moveTo>
                    <a:lnTo>
                      <a:pt x="556334" y="353057"/>
                    </a:lnTo>
                    <a:cubicBezTo>
                      <a:pt x="746291" y="355515"/>
                      <a:pt x="856347" y="257358"/>
                      <a:pt x="850996" y="94099"/>
                    </a:cubicBezTo>
                    <a:cubicBezTo>
                      <a:pt x="849023" y="-2780"/>
                      <a:pt x="929910" y="-28640"/>
                      <a:pt x="1004876" y="34278"/>
                    </a:cubicBezTo>
                    <a:lnTo>
                      <a:pt x="1577267" y="619386"/>
                    </a:lnTo>
                    <a:cubicBezTo>
                      <a:pt x="1720296" y="767053"/>
                      <a:pt x="1679854" y="873291"/>
                      <a:pt x="1589104" y="982488"/>
                    </a:cubicBezTo>
                    <a:lnTo>
                      <a:pt x="1013753" y="1548957"/>
                    </a:lnTo>
                    <a:cubicBezTo>
                      <a:pt x="927935" y="1643440"/>
                      <a:pt x="868752" y="1628432"/>
                      <a:pt x="853956" y="1495056"/>
                    </a:cubicBezTo>
                    <a:cubicBezTo>
                      <a:pt x="849443" y="1377760"/>
                      <a:pt x="794625" y="1269343"/>
                      <a:pt x="582967" y="1267456"/>
                    </a:cubicBezTo>
                    <a:lnTo>
                      <a:pt x="0" y="1267196"/>
                    </a:lnTo>
                    <a:lnTo>
                      <a:pt x="266330" y="989289"/>
                    </a:lnTo>
                    <a:cubicBezTo>
                      <a:pt x="347215" y="886703"/>
                      <a:pt x="398509" y="775239"/>
                      <a:pt x="287045" y="646020"/>
                    </a:cubicBezTo>
                    <a:lnTo>
                      <a:pt x="0" y="35451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</p:grpSp>
        <p:sp>
          <p:nvSpPr>
            <p:cNvPr id="39" name="TextBox 17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681551" y="543095"/>
              <a:ext cx="507812" cy="496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700">
                  <a:solidFill>
                    <a:srgbClr val="FFFFFF"/>
                  </a:solidFill>
                  <a:latin typeface="Impact" panose="020B0806030902050204" pitchFamily="34" charset="0"/>
                  <a:ea typeface="+mn-ea"/>
                  <a:cs typeface="+mn-ea"/>
                </a:rPr>
                <a:t>04</a:t>
              </a:r>
              <a:endParaRPr lang="zh-CN" altLang="en-US" sz="3700">
                <a:solidFill>
                  <a:srgbClr val="FFFFFF"/>
                </a:solidFill>
                <a:latin typeface="Impact" panose="020B0806030902050204" pitchFamily="34" charset="0"/>
                <a:ea typeface="+mn-ea"/>
                <a:cs typeface="+mn-ea"/>
              </a:endParaRPr>
            </a:p>
          </p:txBody>
        </p:sp>
      </p:grpSp>
      <p:grpSp>
        <p:nvGrpSpPr>
          <p:cNvPr id="42" name="组合 20"/>
          <p:cNvGrpSpPr/>
          <p:nvPr>
            <p:custDataLst>
              <p:tags r:id="rId3"/>
            </p:custDataLst>
          </p:nvPr>
        </p:nvGrpSpPr>
        <p:grpSpPr bwMode="auto">
          <a:xfrm>
            <a:off x="4785128" y="2644082"/>
            <a:ext cx="2364008" cy="2146300"/>
            <a:chOff x="0" y="0"/>
            <a:chExt cx="1773781" cy="1609411"/>
          </a:xfrm>
        </p:grpSpPr>
        <p:grpSp>
          <p:nvGrpSpPr>
            <p:cNvPr id="43" name="组合 21"/>
            <p:cNvGrpSpPr/>
            <p:nvPr/>
          </p:nvGrpSpPr>
          <p:grpSpPr bwMode="auto">
            <a:xfrm>
              <a:off x="0" y="0"/>
              <a:ext cx="1773781" cy="1609411"/>
              <a:chOff x="0" y="0"/>
              <a:chExt cx="1773781" cy="1609411"/>
            </a:xfrm>
          </p:grpSpPr>
          <p:sp>
            <p:nvSpPr>
              <p:cNvPr id="45" name="右箭头 55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102604" y="362687"/>
                <a:ext cx="1671177" cy="911035"/>
              </a:xfrm>
              <a:custGeom>
                <a:avLst/>
                <a:gdLst>
                  <a:gd name="T0" fmla="*/ 3880 w 1671177"/>
                  <a:gd name="T1" fmla="*/ 0 h 911035"/>
                  <a:gd name="T2" fmla="*/ 1322002 w 1671177"/>
                  <a:gd name="T3" fmla="*/ 0 h 911035"/>
                  <a:gd name="T4" fmla="*/ 1577267 w 1671177"/>
                  <a:gd name="T5" fmla="*/ 260936 h 911035"/>
                  <a:gd name="T6" fmla="*/ 1589104 w 1671177"/>
                  <a:gd name="T7" fmla="*/ 624038 h 911035"/>
                  <a:gd name="T8" fmla="*/ 1297607 w 1671177"/>
                  <a:gd name="T9" fmla="*/ 911035 h 911035"/>
                  <a:gd name="T10" fmla="*/ 609562 w 1671177"/>
                  <a:gd name="T11" fmla="*/ 911035 h 911035"/>
                  <a:gd name="T12" fmla="*/ 582967 w 1671177"/>
                  <a:gd name="T13" fmla="*/ 909006 h 911035"/>
                  <a:gd name="T14" fmla="*/ 0 w 1671177"/>
                  <a:gd name="T15" fmla="*/ 908746 h 911035"/>
                  <a:gd name="T16" fmla="*/ 266330 w 1671177"/>
                  <a:gd name="T17" fmla="*/ 630839 h 911035"/>
                  <a:gd name="T18" fmla="*/ 287045 w 1671177"/>
                  <a:gd name="T19" fmla="*/ 287570 h 911035"/>
                  <a:gd name="T20" fmla="*/ 3880 w 1671177"/>
                  <a:gd name="T21" fmla="*/ 0 h 91103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71177" h="911035">
                    <a:moveTo>
                      <a:pt x="3880" y="0"/>
                    </a:moveTo>
                    <a:lnTo>
                      <a:pt x="1322002" y="0"/>
                    </a:lnTo>
                    <a:lnTo>
                      <a:pt x="1577267" y="260936"/>
                    </a:lnTo>
                    <a:cubicBezTo>
                      <a:pt x="1720296" y="408603"/>
                      <a:pt x="1679854" y="514841"/>
                      <a:pt x="1589104" y="624038"/>
                    </a:cubicBezTo>
                    <a:lnTo>
                      <a:pt x="1297607" y="911035"/>
                    </a:lnTo>
                    <a:lnTo>
                      <a:pt x="609562" y="911035"/>
                    </a:lnTo>
                    <a:cubicBezTo>
                      <a:pt x="601030" y="909370"/>
                      <a:pt x="592146" y="909088"/>
                      <a:pt x="582967" y="909006"/>
                    </a:cubicBezTo>
                    <a:lnTo>
                      <a:pt x="0" y="908746"/>
                    </a:lnTo>
                    <a:lnTo>
                      <a:pt x="266330" y="630839"/>
                    </a:lnTo>
                    <a:cubicBezTo>
                      <a:pt x="347215" y="528253"/>
                      <a:pt x="398509" y="416789"/>
                      <a:pt x="287045" y="287570"/>
                    </a:cubicBezTo>
                    <a:lnTo>
                      <a:pt x="3880" y="0"/>
                    </a:lnTo>
                    <a:close/>
                  </a:path>
                </a:pathLst>
              </a:custGeom>
              <a:solidFill>
                <a:schemeClr val="tx1">
                  <a:alpha val="14902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46" name="右箭头 55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0" y="0"/>
                <a:ext cx="1671177" cy="1609411"/>
              </a:xfrm>
              <a:custGeom>
                <a:avLst/>
                <a:gdLst>
                  <a:gd name="T0" fmla="*/ 0 w 1671177"/>
                  <a:gd name="T1" fmla="*/ 354510 h 1609411"/>
                  <a:gd name="T2" fmla="*/ 556334 w 1671177"/>
                  <a:gd name="T3" fmla="*/ 353057 h 1609411"/>
                  <a:gd name="T4" fmla="*/ 850996 w 1671177"/>
                  <a:gd name="T5" fmla="*/ 94099 h 1609411"/>
                  <a:gd name="T6" fmla="*/ 1004876 w 1671177"/>
                  <a:gd name="T7" fmla="*/ 34278 h 1609411"/>
                  <a:gd name="T8" fmla="*/ 1577267 w 1671177"/>
                  <a:gd name="T9" fmla="*/ 619386 h 1609411"/>
                  <a:gd name="T10" fmla="*/ 1589104 w 1671177"/>
                  <a:gd name="T11" fmla="*/ 982488 h 1609411"/>
                  <a:gd name="T12" fmla="*/ 1013753 w 1671177"/>
                  <a:gd name="T13" fmla="*/ 1548957 h 1609411"/>
                  <a:gd name="T14" fmla="*/ 853956 w 1671177"/>
                  <a:gd name="T15" fmla="*/ 1495056 h 1609411"/>
                  <a:gd name="T16" fmla="*/ 582967 w 1671177"/>
                  <a:gd name="T17" fmla="*/ 1267456 h 1609411"/>
                  <a:gd name="T18" fmla="*/ 0 w 1671177"/>
                  <a:gd name="T19" fmla="*/ 1267196 h 1609411"/>
                  <a:gd name="T20" fmla="*/ 266330 w 1671177"/>
                  <a:gd name="T21" fmla="*/ 989289 h 1609411"/>
                  <a:gd name="T22" fmla="*/ 287045 w 1671177"/>
                  <a:gd name="T23" fmla="*/ 646020 h 1609411"/>
                  <a:gd name="T24" fmla="*/ 0 w 1671177"/>
                  <a:gd name="T25" fmla="*/ 354510 h 16094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71177" h="1609411">
                    <a:moveTo>
                      <a:pt x="0" y="354510"/>
                    </a:moveTo>
                    <a:lnTo>
                      <a:pt x="556334" y="353057"/>
                    </a:lnTo>
                    <a:cubicBezTo>
                      <a:pt x="746291" y="355515"/>
                      <a:pt x="856347" y="257358"/>
                      <a:pt x="850996" y="94099"/>
                    </a:cubicBezTo>
                    <a:cubicBezTo>
                      <a:pt x="849023" y="-2780"/>
                      <a:pt x="929910" y="-28640"/>
                      <a:pt x="1004876" y="34278"/>
                    </a:cubicBezTo>
                    <a:lnTo>
                      <a:pt x="1577267" y="619386"/>
                    </a:lnTo>
                    <a:cubicBezTo>
                      <a:pt x="1720296" y="767053"/>
                      <a:pt x="1679854" y="873291"/>
                      <a:pt x="1589104" y="982488"/>
                    </a:cubicBezTo>
                    <a:lnTo>
                      <a:pt x="1013753" y="1548957"/>
                    </a:lnTo>
                    <a:cubicBezTo>
                      <a:pt x="927935" y="1643440"/>
                      <a:pt x="868752" y="1628432"/>
                      <a:pt x="853956" y="1495056"/>
                    </a:cubicBezTo>
                    <a:cubicBezTo>
                      <a:pt x="849443" y="1377760"/>
                      <a:pt x="794625" y="1269343"/>
                      <a:pt x="582967" y="1267456"/>
                    </a:cubicBezTo>
                    <a:lnTo>
                      <a:pt x="0" y="1267196"/>
                    </a:lnTo>
                    <a:lnTo>
                      <a:pt x="266330" y="989289"/>
                    </a:lnTo>
                    <a:cubicBezTo>
                      <a:pt x="347215" y="886703"/>
                      <a:pt x="398509" y="775239"/>
                      <a:pt x="287045" y="646020"/>
                    </a:cubicBezTo>
                    <a:lnTo>
                      <a:pt x="0" y="3545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</p:grpSp>
        <p:sp>
          <p:nvSpPr>
            <p:cNvPr id="44" name="TextBox 22"/>
            <p:cNvSpPr txBox="1"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681551" y="543095"/>
              <a:ext cx="518638" cy="496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700">
                  <a:solidFill>
                    <a:srgbClr val="FFFFFF"/>
                  </a:solidFill>
                  <a:latin typeface="Impact" panose="020B0806030902050204" pitchFamily="34" charset="0"/>
                  <a:ea typeface="+mn-ea"/>
                  <a:cs typeface="+mn-ea"/>
                </a:rPr>
                <a:t>03</a:t>
              </a:r>
              <a:endParaRPr lang="zh-CN" altLang="en-US" sz="3700">
                <a:solidFill>
                  <a:srgbClr val="FFFFFF"/>
                </a:solidFill>
                <a:latin typeface="Impact" panose="020B0806030902050204" pitchFamily="34" charset="0"/>
                <a:ea typeface="+mn-ea"/>
                <a:cs typeface="+mn-ea"/>
              </a:endParaRPr>
            </a:p>
          </p:txBody>
        </p:sp>
      </p:grpSp>
      <p:grpSp>
        <p:nvGrpSpPr>
          <p:cNvPr id="47" name="组合 25"/>
          <p:cNvGrpSpPr/>
          <p:nvPr>
            <p:custDataLst>
              <p:tags r:id="rId4"/>
            </p:custDataLst>
          </p:nvPr>
        </p:nvGrpSpPr>
        <p:grpSpPr bwMode="auto">
          <a:xfrm>
            <a:off x="3166087" y="2644082"/>
            <a:ext cx="2364010" cy="2146300"/>
            <a:chOff x="0" y="0"/>
            <a:chExt cx="1773781" cy="1609411"/>
          </a:xfrm>
        </p:grpSpPr>
        <p:grpSp>
          <p:nvGrpSpPr>
            <p:cNvPr id="48" name="组合 26"/>
            <p:cNvGrpSpPr/>
            <p:nvPr/>
          </p:nvGrpSpPr>
          <p:grpSpPr bwMode="auto">
            <a:xfrm>
              <a:off x="0" y="0"/>
              <a:ext cx="1773781" cy="1609411"/>
              <a:chOff x="0" y="0"/>
              <a:chExt cx="1773781" cy="1609411"/>
            </a:xfrm>
          </p:grpSpPr>
          <p:sp>
            <p:nvSpPr>
              <p:cNvPr id="50" name="右箭头 55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102604" y="362687"/>
                <a:ext cx="1671177" cy="911035"/>
              </a:xfrm>
              <a:custGeom>
                <a:avLst/>
                <a:gdLst>
                  <a:gd name="T0" fmla="*/ 3880 w 1671177"/>
                  <a:gd name="T1" fmla="*/ 0 h 911035"/>
                  <a:gd name="T2" fmla="*/ 1322002 w 1671177"/>
                  <a:gd name="T3" fmla="*/ 0 h 911035"/>
                  <a:gd name="T4" fmla="*/ 1577267 w 1671177"/>
                  <a:gd name="T5" fmla="*/ 260936 h 911035"/>
                  <a:gd name="T6" fmla="*/ 1589104 w 1671177"/>
                  <a:gd name="T7" fmla="*/ 624038 h 911035"/>
                  <a:gd name="T8" fmla="*/ 1297607 w 1671177"/>
                  <a:gd name="T9" fmla="*/ 911035 h 911035"/>
                  <a:gd name="T10" fmla="*/ 609562 w 1671177"/>
                  <a:gd name="T11" fmla="*/ 911035 h 911035"/>
                  <a:gd name="T12" fmla="*/ 582967 w 1671177"/>
                  <a:gd name="T13" fmla="*/ 909006 h 911035"/>
                  <a:gd name="T14" fmla="*/ 0 w 1671177"/>
                  <a:gd name="T15" fmla="*/ 908746 h 911035"/>
                  <a:gd name="T16" fmla="*/ 266330 w 1671177"/>
                  <a:gd name="T17" fmla="*/ 630839 h 911035"/>
                  <a:gd name="T18" fmla="*/ 287045 w 1671177"/>
                  <a:gd name="T19" fmla="*/ 287570 h 911035"/>
                  <a:gd name="T20" fmla="*/ 3880 w 1671177"/>
                  <a:gd name="T21" fmla="*/ 0 h 91103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71177" h="911035">
                    <a:moveTo>
                      <a:pt x="3880" y="0"/>
                    </a:moveTo>
                    <a:lnTo>
                      <a:pt x="1322002" y="0"/>
                    </a:lnTo>
                    <a:lnTo>
                      <a:pt x="1577267" y="260936"/>
                    </a:lnTo>
                    <a:cubicBezTo>
                      <a:pt x="1720296" y="408603"/>
                      <a:pt x="1679854" y="514841"/>
                      <a:pt x="1589104" y="624038"/>
                    </a:cubicBezTo>
                    <a:lnTo>
                      <a:pt x="1297607" y="911035"/>
                    </a:lnTo>
                    <a:lnTo>
                      <a:pt x="609562" y="911035"/>
                    </a:lnTo>
                    <a:cubicBezTo>
                      <a:pt x="601030" y="909370"/>
                      <a:pt x="592146" y="909088"/>
                      <a:pt x="582967" y="909006"/>
                    </a:cubicBezTo>
                    <a:lnTo>
                      <a:pt x="0" y="908746"/>
                    </a:lnTo>
                    <a:lnTo>
                      <a:pt x="266330" y="630839"/>
                    </a:lnTo>
                    <a:cubicBezTo>
                      <a:pt x="347215" y="528253"/>
                      <a:pt x="398509" y="416789"/>
                      <a:pt x="287045" y="287570"/>
                    </a:cubicBezTo>
                    <a:lnTo>
                      <a:pt x="3880" y="0"/>
                    </a:lnTo>
                    <a:close/>
                  </a:path>
                </a:pathLst>
              </a:custGeom>
              <a:solidFill>
                <a:schemeClr val="tx1">
                  <a:alpha val="14902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51" name="右箭头 55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0" y="0"/>
                <a:ext cx="1671177" cy="1609411"/>
              </a:xfrm>
              <a:custGeom>
                <a:avLst/>
                <a:gdLst>
                  <a:gd name="T0" fmla="*/ 0 w 1671177"/>
                  <a:gd name="T1" fmla="*/ 354510 h 1609411"/>
                  <a:gd name="T2" fmla="*/ 556334 w 1671177"/>
                  <a:gd name="T3" fmla="*/ 353057 h 1609411"/>
                  <a:gd name="T4" fmla="*/ 850996 w 1671177"/>
                  <a:gd name="T5" fmla="*/ 94099 h 1609411"/>
                  <a:gd name="T6" fmla="*/ 1004876 w 1671177"/>
                  <a:gd name="T7" fmla="*/ 34278 h 1609411"/>
                  <a:gd name="T8" fmla="*/ 1577267 w 1671177"/>
                  <a:gd name="T9" fmla="*/ 619386 h 1609411"/>
                  <a:gd name="T10" fmla="*/ 1589104 w 1671177"/>
                  <a:gd name="T11" fmla="*/ 982488 h 1609411"/>
                  <a:gd name="T12" fmla="*/ 1013753 w 1671177"/>
                  <a:gd name="T13" fmla="*/ 1548957 h 1609411"/>
                  <a:gd name="T14" fmla="*/ 853956 w 1671177"/>
                  <a:gd name="T15" fmla="*/ 1495056 h 1609411"/>
                  <a:gd name="T16" fmla="*/ 582967 w 1671177"/>
                  <a:gd name="T17" fmla="*/ 1267456 h 1609411"/>
                  <a:gd name="T18" fmla="*/ 0 w 1671177"/>
                  <a:gd name="T19" fmla="*/ 1267196 h 1609411"/>
                  <a:gd name="T20" fmla="*/ 266330 w 1671177"/>
                  <a:gd name="T21" fmla="*/ 989289 h 1609411"/>
                  <a:gd name="T22" fmla="*/ 287045 w 1671177"/>
                  <a:gd name="T23" fmla="*/ 646020 h 1609411"/>
                  <a:gd name="T24" fmla="*/ 0 w 1671177"/>
                  <a:gd name="T25" fmla="*/ 354510 h 16094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71177" h="1609411">
                    <a:moveTo>
                      <a:pt x="0" y="354510"/>
                    </a:moveTo>
                    <a:lnTo>
                      <a:pt x="556334" y="353057"/>
                    </a:lnTo>
                    <a:cubicBezTo>
                      <a:pt x="746291" y="355515"/>
                      <a:pt x="856347" y="257358"/>
                      <a:pt x="850996" y="94099"/>
                    </a:cubicBezTo>
                    <a:cubicBezTo>
                      <a:pt x="849023" y="-2780"/>
                      <a:pt x="929910" y="-28640"/>
                      <a:pt x="1004876" y="34278"/>
                    </a:cubicBezTo>
                    <a:lnTo>
                      <a:pt x="1577267" y="619386"/>
                    </a:lnTo>
                    <a:cubicBezTo>
                      <a:pt x="1720296" y="767053"/>
                      <a:pt x="1679854" y="873291"/>
                      <a:pt x="1589104" y="982488"/>
                    </a:cubicBezTo>
                    <a:lnTo>
                      <a:pt x="1013753" y="1548957"/>
                    </a:lnTo>
                    <a:cubicBezTo>
                      <a:pt x="927935" y="1643440"/>
                      <a:pt x="868752" y="1628432"/>
                      <a:pt x="853956" y="1495056"/>
                    </a:cubicBezTo>
                    <a:cubicBezTo>
                      <a:pt x="849443" y="1377760"/>
                      <a:pt x="794625" y="1269343"/>
                      <a:pt x="582967" y="1267456"/>
                    </a:cubicBezTo>
                    <a:lnTo>
                      <a:pt x="0" y="1267196"/>
                    </a:lnTo>
                    <a:lnTo>
                      <a:pt x="266330" y="989289"/>
                    </a:lnTo>
                    <a:cubicBezTo>
                      <a:pt x="347215" y="886703"/>
                      <a:pt x="398509" y="775239"/>
                      <a:pt x="287045" y="646020"/>
                    </a:cubicBezTo>
                    <a:lnTo>
                      <a:pt x="0" y="3545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</p:grpSp>
        <p:sp>
          <p:nvSpPr>
            <p:cNvPr id="49" name="TextBox 27"/>
            <p:cNvSpPr txBox="1"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681551" y="543095"/>
              <a:ext cx="509015" cy="496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700">
                  <a:solidFill>
                    <a:srgbClr val="FFFFFF"/>
                  </a:solidFill>
                  <a:latin typeface="Impact" panose="020B0806030902050204" pitchFamily="34" charset="0"/>
                  <a:ea typeface="+mn-ea"/>
                  <a:cs typeface="+mn-ea"/>
                </a:rPr>
                <a:t>02</a:t>
              </a:r>
              <a:endParaRPr lang="zh-CN" altLang="en-US" sz="3700">
                <a:solidFill>
                  <a:srgbClr val="FFFFFF"/>
                </a:solidFill>
                <a:latin typeface="Impact" panose="020B0806030902050204" pitchFamily="34" charset="0"/>
                <a:ea typeface="+mn-ea"/>
                <a:cs typeface="+mn-ea"/>
              </a:endParaRPr>
            </a:p>
          </p:txBody>
        </p:sp>
      </p:grpSp>
      <p:grpSp>
        <p:nvGrpSpPr>
          <p:cNvPr id="52" name="组合 31"/>
          <p:cNvGrpSpPr/>
          <p:nvPr>
            <p:custDataLst>
              <p:tags r:id="rId5"/>
            </p:custDataLst>
          </p:nvPr>
        </p:nvGrpSpPr>
        <p:grpSpPr bwMode="auto">
          <a:xfrm>
            <a:off x="1547051" y="2644082"/>
            <a:ext cx="2366125" cy="2146300"/>
            <a:chOff x="0" y="0"/>
            <a:chExt cx="1773781" cy="1609411"/>
          </a:xfrm>
        </p:grpSpPr>
        <p:grpSp>
          <p:nvGrpSpPr>
            <p:cNvPr id="53" name="组合 32"/>
            <p:cNvGrpSpPr/>
            <p:nvPr/>
          </p:nvGrpSpPr>
          <p:grpSpPr bwMode="auto">
            <a:xfrm>
              <a:off x="0" y="0"/>
              <a:ext cx="1773781" cy="1609411"/>
              <a:chOff x="0" y="0"/>
              <a:chExt cx="1773781" cy="1609411"/>
            </a:xfrm>
          </p:grpSpPr>
          <p:sp>
            <p:nvSpPr>
              <p:cNvPr id="55" name="右箭头 55"/>
              <p:cNvSpPr/>
              <p:nvPr>
                <p:custDataLst>
                  <p:tags r:id="rId17"/>
                </p:custDataLst>
              </p:nvPr>
            </p:nvSpPr>
            <p:spPr bwMode="auto">
              <a:xfrm>
                <a:off x="102604" y="362687"/>
                <a:ext cx="1671177" cy="911035"/>
              </a:xfrm>
              <a:custGeom>
                <a:avLst/>
                <a:gdLst>
                  <a:gd name="T0" fmla="*/ 3880 w 1671177"/>
                  <a:gd name="T1" fmla="*/ 0 h 911035"/>
                  <a:gd name="T2" fmla="*/ 1322002 w 1671177"/>
                  <a:gd name="T3" fmla="*/ 0 h 911035"/>
                  <a:gd name="T4" fmla="*/ 1577267 w 1671177"/>
                  <a:gd name="T5" fmla="*/ 260936 h 911035"/>
                  <a:gd name="T6" fmla="*/ 1589104 w 1671177"/>
                  <a:gd name="T7" fmla="*/ 624038 h 911035"/>
                  <a:gd name="T8" fmla="*/ 1297607 w 1671177"/>
                  <a:gd name="T9" fmla="*/ 911035 h 911035"/>
                  <a:gd name="T10" fmla="*/ 609562 w 1671177"/>
                  <a:gd name="T11" fmla="*/ 911035 h 911035"/>
                  <a:gd name="T12" fmla="*/ 582967 w 1671177"/>
                  <a:gd name="T13" fmla="*/ 909006 h 911035"/>
                  <a:gd name="T14" fmla="*/ 0 w 1671177"/>
                  <a:gd name="T15" fmla="*/ 908746 h 911035"/>
                  <a:gd name="T16" fmla="*/ 266330 w 1671177"/>
                  <a:gd name="T17" fmla="*/ 630839 h 911035"/>
                  <a:gd name="T18" fmla="*/ 287045 w 1671177"/>
                  <a:gd name="T19" fmla="*/ 287570 h 911035"/>
                  <a:gd name="T20" fmla="*/ 3880 w 1671177"/>
                  <a:gd name="T21" fmla="*/ 0 h 91103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671177" h="911035">
                    <a:moveTo>
                      <a:pt x="3880" y="0"/>
                    </a:moveTo>
                    <a:lnTo>
                      <a:pt x="1322002" y="0"/>
                    </a:lnTo>
                    <a:lnTo>
                      <a:pt x="1577267" y="260936"/>
                    </a:lnTo>
                    <a:cubicBezTo>
                      <a:pt x="1720296" y="408603"/>
                      <a:pt x="1679854" y="514841"/>
                      <a:pt x="1589104" y="624038"/>
                    </a:cubicBezTo>
                    <a:lnTo>
                      <a:pt x="1297607" y="911035"/>
                    </a:lnTo>
                    <a:lnTo>
                      <a:pt x="609562" y="911035"/>
                    </a:lnTo>
                    <a:cubicBezTo>
                      <a:pt x="601030" y="909370"/>
                      <a:pt x="592146" y="909088"/>
                      <a:pt x="582967" y="909006"/>
                    </a:cubicBezTo>
                    <a:lnTo>
                      <a:pt x="0" y="908746"/>
                    </a:lnTo>
                    <a:lnTo>
                      <a:pt x="266330" y="630839"/>
                    </a:lnTo>
                    <a:cubicBezTo>
                      <a:pt x="347215" y="528253"/>
                      <a:pt x="398509" y="416789"/>
                      <a:pt x="287045" y="287570"/>
                    </a:cubicBezTo>
                    <a:lnTo>
                      <a:pt x="3880" y="0"/>
                    </a:lnTo>
                    <a:close/>
                  </a:path>
                </a:pathLst>
              </a:custGeom>
              <a:solidFill>
                <a:schemeClr val="tx1">
                  <a:alpha val="14902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56" name="右箭头 55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0" y="0"/>
                <a:ext cx="1671177" cy="1609411"/>
              </a:xfrm>
              <a:custGeom>
                <a:avLst/>
                <a:gdLst>
                  <a:gd name="T0" fmla="*/ 0 w 1671177"/>
                  <a:gd name="T1" fmla="*/ 354510 h 1609411"/>
                  <a:gd name="T2" fmla="*/ 556334 w 1671177"/>
                  <a:gd name="T3" fmla="*/ 353057 h 1609411"/>
                  <a:gd name="T4" fmla="*/ 850996 w 1671177"/>
                  <a:gd name="T5" fmla="*/ 94099 h 1609411"/>
                  <a:gd name="T6" fmla="*/ 1004876 w 1671177"/>
                  <a:gd name="T7" fmla="*/ 34278 h 1609411"/>
                  <a:gd name="T8" fmla="*/ 1577267 w 1671177"/>
                  <a:gd name="T9" fmla="*/ 619386 h 1609411"/>
                  <a:gd name="T10" fmla="*/ 1589104 w 1671177"/>
                  <a:gd name="T11" fmla="*/ 982488 h 1609411"/>
                  <a:gd name="T12" fmla="*/ 1013753 w 1671177"/>
                  <a:gd name="T13" fmla="*/ 1548957 h 1609411"/>
                  <a:gd name="T14" fmla="*/ 853956 w 1671177"/>
                  <a:gd name="T15" fmla="*/ 1495056 h 1609411"/>
                  <a:gd name="T16" fmla="*/ 582967 w 1671177"/>
                  <a:gd name="T17" fmla="*/ 1267456 h 1609411"/>
                  <a:gd name="T18" fmla="*/ 0 w 1671177"/>
                  <a:gd name="T19" fmla="*/ 1267196 h 1609411"/>
                  <a:gd name="T20" fmla="*/ 266330 w 1671177"/>
                  <a:gd name="T21" fmla="*/ 989289 h 1609411"/>
                  <a:gd name="T22" fmla="*/ 287045 w 1671177"/>
                  <a:gd name="T23" fmla="*/ 646020 h 1609411"/>
                  <a:gd name="T24" fmla="*/ 0 w 1671177"/>
                  <a:gd name="T25" fmla="*/ 354510 h 160941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671177" h="1609411">
                    <a:moveTo>
                      <a:pt x="0" y="354510"/>
                    </a:moveTo>
                    <a:lnTo>
                      <a:pt x="556334" y="353057"/>
                    </a:lnTo>
                    <a:cubicBezTo>
                      <a:pt x="746291" y="355515"/>
                      <a:pt x="856347" y="257358"/>
                      <a:pt x="850996" y="94099"/>
                    </a:cubicBezTo>
                    <a:cubicBezTo>
                      <a:pt x="849023" y="-2780"/>
                      <a:pt x="929910" y="-28640"/>
                      <a:pt x="1004876" y="34278"/>
                    </a:cubicBezTo>
                    <a:lnTo>
                      <a:pt x="1577267" y="619386"/>
                    </a:lnTo>
                    <a:cubicBezTo>
                      <a:pt x="1720296" y="767053"/>
                      <a:pt x="1679854" y="873291"/>
                      <a:pt x="1589104" y="982488"/>
                    </a:cubicBezTo>
                    <a:lnTo>
                      <a:pt x="1013753" y="1548957"/>
                    </a:lnTo>
                    <a:cubicBezTo>
                      <a:pt x="927935" y="1643440"/>
                      <a:pt x="868752" y="1628432"/>
                      <a:pt x="853956" y="1495056"/>
                    </a:cubicBezTo>
                    <a:cubicBezTo>
                      <a:pt x="849443" y="1377760"/>
                      <a:pt x="794625" y="1269343"/>
                      <a:pt x="582967" y="1267456"/>
                    </a:cubicBezTo>
                    <a:lnTo>
                      <a:pt x="0" y="1267196"/>
                    </a:lnTo>
                    <a:lnTo>
                      <a:pt x="266330" y="989289"/>
                    </a:lnTo>
                    <a:cubicBezTo>
                      <a:pt x="347215" y="886703"/>
                      <a:pt x="398509" y="775239"/>
                      <a:pt x="287045" y="646020"/>
                    </a:cubicBezTo>
                    <a:lnTo>
                      <a:pt x="0" y="3545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</a:endParaRPr>
              </a:p>
            </p:txBody>
          </p:sp>
        </p:grpSp>
        <p:sp>
          <p:nvSpPr>
            <p:cNvPr id="54" name="TextBox 33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681551" y="543095"/>
              <a:ext cx="465299" cy="496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700">
                  <a:solidFill>
                    <a:srgbClr val="FFFFFF"/>
                  </a:solidFill>
                  <a:latin typeface="Impact" panose="020B0806030902050204" pitchFamily="34" charset="0"/>
                  <a:ea typeface="+mn-ea"/>
                  <a:cs typeface="+mn-ea"/>
                </a:rPr>
                <a:t>01</a:t>
              </a:r>
              <a:endParaRPr lang="zh-CN" altLang="en-US" sz="3700">
                <a:solidFill>
                  <a:srgbClr val="FFFFFF"/>
                </a:solidFill>
                <a:latin typeface="Impact" panose="020B0806030902050204" pitchFamily="34" charset="0"/>
                <a:ea typeface="+mn-ea"/>
                <a:cs typeface="+mn-ea"/>
              </a:endParaRPr>
            </a:p>
          </p:txBody>
        </p:sp>
      </p:grpSp>
      <p:cxnSp>
        <p:nvCxnSpPr>
          <p:cNvPr id="57" name="直接连接符 36"/>
          <p:cNvCxnSpPr>
            <a:cxnSpLocks noChangeShapeType="1"/>
          </p:cNvCxnSpPr>
          <p:nvPr>
            <p:custDataLst>
              <p:tags r:id="rId6"/>
            </p:custDataLst>
          </p:nvPr>
        </p:nvCxnSpPr>
        <p:spPr bwMode="auto">
          <a:xfrm flipV="1">
            <a:off x="2027469" y="1685231"/>
            <a:ext cx="0" cy="1166284"/>
          </a:xfrm>
          <a:prstGeom prst="line">
            <a:avLst/>
          </a:prstGeom>
          <a:noFill/>
          <a:ln w="6350">
            <a:solidFill>
              <a:srgbClr val="0070C0">
                <a:alpha val="98038"/>
              </a:srgbClr>
            </a:solidFill>
            <a:prstDash val="sys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8" name="矩形 1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175617" y="1604799"/>
            <a:ext cx="252485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8" tIns="60954" rIns="121908" bIns="60954">
            <a:spAutoFit/>
          </a:bodyPr>
          <a:lstStyle/>
          <a:p>
            <a:pPr algn="just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（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1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）在十一月中下旬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制作调查问卷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，并在十二月下旬手机问卷进行数据整合分析</a:t>
            </a:r>
          </a:p>
        </p:txBody>
      </p:sp>
      <p:cxnSp>
        <p:nvCxnSpPr>
          <p:cNvPr id="59" name="直接连接符 38"/>
          <p:cNvCxnSpPr>
            <a:cxnSpLocks noChangeShapeType="1"/>
          </p:cNvCxnSpPr>
          <p:nvPr>
            <p:custDataLst>
              <p:tags r:id="rId8"/>
            </p:custDataLst>
          </p:nvPr>
        </p:nvCxnSpPr>
        <p:spPr bwMode="auto">
          <a:xfrm flipV="1">
            <a:off x="3610529" y="4709949"/>
            <a:ext cx="0" cy="1166283"/>
          </a:xfrm>
          <a:prstGeom prst="line">
            <a:avLst/>
          </a:prstGeom>
          <a:noFill/>
          <a:ln w="6350">
            <a:solidFill>
              <a:srgbClr val="0070C0">
                <a:alpha val="98038"/>
              </a:srgbClr>
            </a:solidFill>
            <a:prstDash val="sys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矩形 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3758678" y="5061317"/>
            <a:ext cx="252485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8" tIns="60954" rIns="121908" bIns="60954">
            <a:spAutoFit/>
          </a:bodyPr>
          <a:lstStyle/>
          <a:p>
            <a:pPr algn="just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（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2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）在一月到二月之间找到信息收集能力相对较弱的同学，分别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采访并收集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相关问题</a:t>
            </a:r>
          </a:p>
        </p:txBody>
      </p:sp>
      <p:cxnSp>
        <p:nvCxnSpPr>
          <p:cNvPr id="61" name="直接连接符 40"/>
          <p:cNvCxnSpPr>
            <a:cxnSpLocks noChangeShapeType="1"/>
          </p:cNvCxnSpPr>
          <p:nvPr>
            <p:custDataLst>
              <p:tags r:id="rId10"/>
            </p:custDataLst>
          </p:nvPr>
        </p:nvCxnSpPr>
        <p:spPr bwMode="auto">
          <a:xfrm flipV="1">
            <a:off x="5028511" y="1685231"/>
            <a:ext cx="0" cy="1166284"/>
          </a:xfrm>
          <a:prstGeom prst="line">
            <a:avLst/>
          </a:prstGeom>
          <a:noFill/>
          <a:ln w="6350">
            <a:solidFill>
              <a:srgbClr val="0070C0">
                <a:alpha val="98038"/>
              </a:srgbClr>
            </a:solidFill>
            <a:prstDash val="sys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2" name="矩形 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174544" y="1604799"/>
            <a:ext cx="2524854" cy="72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8" tIns="60954" rIns="121908" bIns="60954">
            <a:spAutoFit/>
          </a:bodyPr>
          <a:lstStyle/>
          <a:p>
            <a:pPr algn="just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（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3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）在二月至三月，询问有相关困难的同学，对这些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问题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进行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分析</a:t>
            </a:r>
          </a:p>
        </p:txBody>
      </p:sp>
      <p:cxnSp>
        <p:nvCxnSpPr>
          <p:cNvPr id="63" name="直接连接符 43"/>
          <p:cNvCxnSpPr>
            <a:cxnSpLocks noChangeShapeType="1"/>
          </p:cNvCxnSpPr>
          <p:nvPr>
            <p:custDataLst>
              <p:tags r:id="rId12"/>
            </p:custDataLst>
          </p:nvPr>
        </p:nvCxnSpPr>
        <p:spPr bwMode="auto">
          <a:xfrm flipV="1">
            <a:off x="6603106" y="4709949"/>
            <a:ext cx="0" cy="1166283"/>
          </a:xfrm>
          <a:prstGeom prst="line">
            <a:avLst/>
          </a:prstGeom>
          <a:noFill/>
          <a:ln w="6350">
            <a:solidFill>
              <a:srgbClr val="0070C0">
                <a:alpha val="98038"/>
              </a:srgbClr>
            </a:solidFill>
            <a:prstDash val="sys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4" name="矩形 1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6751255" y="5061317"/>
            <a:ext cx="2524855" cy="92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8" tIns="60954" rIns="121908" bIns="60954">
            <a:spAutoFit/>
          </a:bodyPr>
          <a:lstStyle/>
          <a:p>
            <a:pPr algn="just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（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4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）五月左右，尝试开展信息收集技巧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分享沙龙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，并尝试联系图书馆等组织，请专业的老师进行心得分享</a:t>
            </a:r>
          </a:p>
        </p:txBody>
      </p:sp>
      <p:cxnSp>
        <p:nvCxnSpPr>
          <p:cNvPr id="65" name="直接连接符 51"/>
          <p:cNvCxnSpPr>
            <a:cxnSpLocks noChangeShapeType="1"/>
          </p:cNvCxnSpPr>
          <p:nvPr>
            <p:custDataLst>
              <p:tags r:id="rId14"/>
            </p:custDataLst>
          </p:nvPr>
        </p:nvCxnSpPr>
        <p:spPr bwMode="auto">
          <a:xfrm flipV="1">
            <a:off x="8129025" y="1685231"/>
            <a:ext cx="0" cy="1166284"/>
          </a:xfrm>
          <a:prstGeom prst="line">
            <a:avLst/>
          </a:prstGeom>
          <a:noFill/>
          <a:ln w="6350">
            <a:solidFill>
              <a:srgbClr val="0070C0">
                <a:alpha val="98038"/>
              </a:srgbClr>
            </a:solidFill>
            <a:prstDash val="sysDash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6" name="矩形 1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8275057" y="1604799"/>
            <a:ext cx="252485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08" tIns="60954" rIns="121908" bIns="60954">
            <a:spAutoFit/>
          </a:bodyPr>
          <a:lstStyle/>
          <a:p>
            <a:pPr algn="just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（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5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）通过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CC98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论坛等渠道</a:t>
            </a:r>
            <a:r>
              <a:rPr lang="zh-CN" altLang="en-US" sz="1300" dirty="0">
                <a:solidFill>
                  <a:srgbClr val="FF0000"/>
                </a:solidFill>
                <a:latin typeface="+mn-ea"/>
                <a:cs typeface="+mn-ea"/>
              </a:rPr>
              <a:t>推广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n-ea"/>
              </a:rPr>
              <a:t>，让更多同学得到信息检索能力的提升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dirty="0">
                <a:cs typeface="+mn-ea"/>
              </a:rPr>
              <a:t>时间流程图</a:t>
            </a:r>
            <a:endParaRPr lang="zh-CN" altLang="en-US" sz="3600" dirty="0">
              <a:ea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utoUpdateAnimBg="0"/>
      <p:bldP spid="60" grpId="0" autoUpdateAnimBg="0"/>
      <p:bldP spid="62" grpId="0" autoUpdateAnimBg="0"/>
      <p:bldP spid="64" grpId="0" autoUpdateAnimBg="0"/>
      <p:bldP spid="66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6365" y="235585"/>
            <a:ext cx="10515600" cy="681355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实施方案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6321E3-8B93-9776-A7C7-527612B40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9" y="1177325"/>
            <a:ext cx="11039061" cy="50974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" y="0"/>
            <a:ext cx="12191365" cy="6857365"/>
          </a:xfrm>
          <a:prstGeom prst="rect">
            <a:avLst/>
          </a:prstGeom>
        </p:spPr>
      </p:pic>
      <p:sp>
        <p:nvSpPr>
          <p:cNvPr id="2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51350" y="1552958"/>
            <a:ext cx="3416300" cy="3414712"/>
          </a:xfrm>
          <a:prstGeom prst="ellipse">
            <a:avLst/>
          </a:prstGeom>
          <a:solidFill>
            <a:srgbClr val="47ABB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" name="PA_文本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67225" y="3103945"/>
            <a:ext cx="335597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重难点分析</a:t>
            </a:r>
          </a:p>
        </p:txBody>
      </p:sp>
      <p:sp>
        <p:nvSpPr>
          <p:cNvPr id="4" name="PA_同心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543425" y="1652970"/>
            <a:ext cx="3214688" cy="3214688"/>
          </a:xfrm>
          <a:custGeom>
            <a:avLst/>
            <a:gdLst>
              <a:gd name="G0" fmla="+- 156 0 0"/>
              <a:gd name="G1" fmla="+- 21600 0 156"/>
              <a:gd name="G2" fmla="+- 21600 0 156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56" y="10800"/>
                </a:moveTo>
                <a:cubicBezTo>
                  <a:pt x="156" y="16679"/>
                  <a:pt x="4921" y="21444"/>
                  <a:pt x="10800" y="21444"/>
                </a:cubicBezTo>
                <a:cubicBezTo>
                  <a:pt x="16679" y="21444"/>
                  <a:pt x="21444" y="16679"/>
                  <a:pt x="21444" y="10800"/>
                </a:cubicBezTo>
                <a:cubicBezTo>
                  <a:pt x="21444" y="4921"/>
                  <a:pt x="16679" y="156"/>
                  <a:pt x="10800" y="156"/>
                </a:cubicBezTo>
                <a:cubicBezTo>
                  <a:pt x="4921" y="156"/>
                  <a:pt x="156" y="4921"/>
                  <a:pt x="156" y="10800"/>
                </a:cubicBezTo>
                <a:close/>
              </a:path>
            </a:pathLst>
          </a:custGeom>
          <a:solidFill>
            <a:srgbClr val="FFFFFF">
              <a:alpha val="6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" name="PA_直接连接符 11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3990975" y="1743458"/>
            <a:ext cx="785813" cy="569912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PA_直接连接符 12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>
            <a:off x="7589838" y="4194558"/>
            <a:ext cx="739775" cy="534987"/>
          </a:xfrm>
          <a:prstGeom prst="line">
            <a:avLst/>
          </a:prstGeom>
          <a:noFill/>
          <a:ln w="12700" cap="flat" cmpd="sng">
            <a:solidFill>
              <a:srgbClr val="47ABB9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空心弧 15"/>
          <p:cNvSpPr>
            <a:spLocks noChangeArrowheads="1"/>
          </p:cNvSpPr>
          <p:nvPr/>
        </p:nvSpPr>
        <p:spPr bwMode="auto">
          <a:xfrm rot="12768983">
            <a:off x="4324350" y="1483108"/>
            <a:ext cx="3622675" cy="3622675"/>
          </a:xfrm>
          <a:custGeom>
            <a:avLst/>
            <a:gdLst>
              <a:gd name="G0" fmla="+- 10711 0 0"/>
              <a:gd name="G1" fmla="+- 11829149 0 0"/>
              <a:gd name="G2" fmla="+- 0 0 11829149"/>
              <a:gd name="T0" fmla="*/ 0 256 1"/>
              <a:gd name="T1" fmla="*/ 180 256 1"/>
              <a:gd name="G3" fmla="+- 11829149 T0 T1"/>
              <a:gd name="T2" fmla="*/ 0 256 1"/>
              <a:gd name="T3" fmla="*/ 90 256 1"/>
              <a:gd name="G4" fmla="+- 11829149 T2 T3"/>
              <a:gd name="G5" fmla="*/ G4 2 1"/>
              <a:gd name="T4" fmla="*/ 90 256 1"/>
              <a:gd name="T5" fmla="*/ 0 256 1"/>
              <a:gd name="G6" fmla="+- 11829149 T4 T5"/>
              <a:gd name="G7" fmla="*/ G6 2 1"/>
              <a:gd name="G8" fmla="abs 11829149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711"/>
              <a:gd name="G18" fmla="*/ 10711 1 2"/>
              <a:gd name="G19" fmla="+- G18 5400 0"/>
              <a:gd name="G20" fmla="cos G19 11829149"/>
              <a:gd name="G21" fmla="sin G19 11829149"/>
              <a:gd name="G22" fmla="+- G20 10800 0"/>
              <a:gd name="G23" fmla="+- G21 10800 0"/>
              <a:gd name="G24" fmla="+- 10800 0 G20"/>
              <a:gd name="G25" fmla="+- 10711 10800 0"/>
              <a:gd name="G26" fmla="?: G9 G17 G25"/>
              <a:gd name="G27" fmla="?: G9 0 21600"/>
              <a:gd name="G28" fmla="cos 10800 11829149"/>
              <a:gd name="G29" fmla="sin 10800 11829149"/>
              <a:gd name="G30" fmla="sin 10711 11829149"/>
              <a:gd name="G31" fmla="+- G28 10800 0"/>
              <a:gd name="G32" fmla="+- G29 10800 0"/>
              <a:gd name="G33" fmla="+- G30 10800 0"/>
              <a:gd name="G34" fmla="?: G4 0 G31"/>
              <a:gd name="G35" fmla="?: 11829149 G34 0"/>
              <a:gd name="G36" fmla="?: G6 G35 G31"/>
              <a:gd name="G37" fmla="+- 21600 0 G36"/>
              <a:gd name="G38" fmla="?: G4 0 G33"/>
              <a:gd name="G39" fmla="?: 11829149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44 w 21600"/>
              <a:gd name="T15" fmla="*/ 10706 h 21600"/>
              <a:gd name="T16" fmla="*/ 10800 w 21600"/>
              <a:gd name="T17" fmla="*/ 89 h 21600"/>
              <a:gd name="T18" fmla="*/ 21556 w 21600"/>
              <a:gd name="T19" fmla="*/ 10706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89" y="10706"/>
                </a:moveTo>
                <a:cubicBezTo>
                  <a:pt x="140" y="4827"/>
                  <a:pt x="4920" y="89"/>
                  <a:pt x="10799" y="89"/>
                </a:cubicBezTo>
                <a:cubicBezTo>
                  <a:pt x="16679" y="88"/>
                  <a:pt x="21459" y="4827"/>
                  <a:pt x="21510" y="10706"/>
                </a:cubicBezTo>
                <a:lnTo>
                  <a:pt x="21599" y="10706"/>
                </a:lnTo>
                <a:cubicBezTo>
                  <a:pt x="21548" y="4778"/>
                  <a:pt x="16728" y="0"/>
                  <a:pt x="10800" y="0"/>
                </a:cubicBezTo>
                <a:cubicBezTo>
                  <a:pt x="4871" y="-1"/>
                  <a:pt x="51" y="4778"/>
                  <a:pt x="0" y="10706"/>
                </a:cubicBezTo>
                <a:close/>
              </a:path>
            </a:pathLst>
          </a:custGeom>
          <a:solidFill>
            <a:srgbClr val="47ABB9"/>
          </a:solidFill>
          <a:ln w="12700" cap="flat" cmpd="sng">
            <a:solidFill>
              <a:srgbClr val="47ABB9"/>
            </a:solidFill>
            <a:bevel/>
          </a:ln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8" name="PA_图片 22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2346708"/>
            <a:ext cx="781050" cy="782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dirty="0">
                <a:cs typeface="+mn-ea"/>
              </a:rPr>
              <a:t>可能风险及解决方案</a:t>
            </a:r>
            <a:endParaRPr lang="zh-CN" altLang="en-US" sz="3600" dirty="0">
              <a:ea typeface="+mn-ea"/>
              <a:cs typeface="+mn-ea"/>
            </a:endParaRPr>
          </a:p>
        </p:txBody>
      </p:sp>
      <p:grpSp>
        <p:nvGrpSpPr>
          <p:cNvPr id="18" name="Group 17"/>
          <p:cNvGrpSpPr/>
          <p:nvPr>
            <p:custDataLst>
              <p:tags r:id="rId1"/>
            </p:custDataLst>
          </p:nvPr>
        </p:nvGrpSpPr>
        <p:grpSpPr>
          <a:xfrm>
            <a:off x="954141" y="2275530"/>
            <a:ext cx="9644722" cy="1266747"/>
            <a:chOff x="598367" y="1620395"/>
            <a:chExt cx="9965327" cy="1308685"/>
          </a:xfrm>
        </p:grpSpPr>
        <p:sp>
          <p:nvSpPr>
            <p:cNvPr id="19" name="Pentagon 18"/>
            <p:cNvSpPr/>
            <p:nvPr>
              <p:custDataLst>
                <p:tags r:id="rId9"/>
              </p:custDataLst>
            </p:nvPr>
          </p:nvSpPr>
          <p:spPr>
            <a:xfrm>
              <a:off x="3948144" y="1986303"/>
              <a:ext cx="6615550" cy="940875"/>
            </a:xfrm>
            <a:prstGeom prst="homePlate">
              <a:avLst>
                <a:gd name="adj" fmla="val 29123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 rot="5400000">
              <a:off x="1588522" y="1190406"/>
              <a:ext cx="1126734" cy="199588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1" name="Rectangle 12"/>
            <p:cNvSpPr/>
            <p:nvPr/>
          </p:nvSpPr>
          <p:spPr>
            <a:xfrm rot="5400000">
              <a:off x="2891438" y="1863444"/>
              <a:ext cx="1308685" cy="822587"/>
            </a:xfrm>
            <a:custGeom>
              <a:avLst/>
              <a:gdLst>
                <a:gd name="connsiteX0" fmla="*/ 0 w 1016000"/>
                <a:gd name="connsiteY0" fmla="*/ 0 h 768404"/>
                <a:gd name="connsiteX1" fmla="*/ 1016000 w 1016000"/>
                <a:gd name="connsiteY1" fmla="*/ 0 h 768404"/>
                <a:gd name="connsiteX2" fmla="*/ 1016000 w 1016000"/>
                <a:gd name="connsiteY2" fmla="*/ 768404 h 768404"/>
                <a:gd name="connsiteX3" fmla="*/ 0 w 1016000"/>
                <a:gd name="connsiteY3" fmla="*/ 768404 h 768404"/>
                <a:gd name="connsiteX4" fmla="*/ 0 w 1016000"/>
                <a:gd name="connsiteY4" fmla="*/ 0 h 768404"/>
                <a:gd name="connsiteX0-1" fmla="*/ 729673 w 1745673"/>
                <a:gd name="connsiteY0-2" fmla="*/ 0 h 777641"/>
                <a:gd name="connsiteX1-3" fmla="*/ 1745673 w 1745673"/>
                <a:gd name="connsiteY1-4" fmla="*/ 0 h 777641"/>
                <a:gd name="connsiteX2-5" fmla="*/ 1745673 w 1745673"/>
                <a:gd name="connsiteY2-6" fmla="*/ 768404 h 777641"/>
                <a:gd name="connsiteX3-7" fmla="*/ 0 w 1745673"/>
                <a:gd name="connsiteY3-8" fmla="*/ 777641 h 777641"/>
                <a:gd name="connsiteX4-9" fmla="*/ 729673 w 1745673"/>
                <a:gd name="connsiteY4-10" fmla="*/ 0 h 777641"/>
                <a:gd name="connsiteX0-11" fmla="*/ 729673 w 1745673"/>
                <a:gd name="connsiteY0-12" fmla="*/ 0 h 777641"/>
                <a:gd name="connsiteX1-13" fmla="*/ 1745673 w 1745673"/>
                <a:gd name="connsiteY1-14" fmla="*/ 0 h 777641"/>
                <a:gd name="connsiteX2-15" fmla="*/ 1317048 w 1745673"/>
                <a:gd name="connsiteY2-16" fmla="*/ 770785 h 777641"/>
                <a:gd name="connsiteX3-17" fmla="*/ 0 w 1745673"/>
                <a:gd name="connsiteY3-18" fmla="*/ 777641 h 777641"/>
                <a:gd name="connsiteX4-19" fmla="*/ 729673 w 1745673"/>
                <a:gd name="connsiteY4-20" fmla="*/ 0 h 777641"/>
                <a:gd name="connsiteX0-21" fmla="*/ 720148 w 1736148"/>
                <a:gd name="connsiteY0-22" fmla="*/ 0 h 770785"/>
                <a:gd name="connsiteX1-23" fmla="*/ 1736148 w 1736148"/>
                <a:gd name="connsiteY1-24" fmla="*/ 0 h 770785"/>
                <a:gd name="connsiteX2-25" fmla="*/ 1307523 w 1736148"/>
                <a:gd name="connsiteY2-26" fmla="*/ 770785 h 770785"/>
                <a:gd name="connsiteX3-27" fmla="*/ 0 w 1736148"/>
                <a:gd name="connsiteY3-28" fmla="*/ 770497 h 770785"/>
                <a:gd name="connsiteX4-29" fmla="*/ 720148 w 1736148"/>
                <a:gd name="connsiteY4-30" fmla="*/ 0 h 770785"/>
                <a:gd name="connsiteX0-31" fmla="*/ 720148 w 1736148"/>
                <a:gd name="connsiteY0-32" fmla="*/ 0 h 770785"/>
                <a:gd name="connsiteX1-33" fmla="*/ 1736148 w 1736148"/>
                <a:gd name="connsiteY1-34" fmla="*/ 0 h 770785"/>
                <a:gd name="connsiteX2-35" fmla="*/ 1369545 w 1736148"/>
                <a:gd name="connsiteY2-36" fmla="*/ 770785 h 770785"/>
                <a:gd name="connsiteX3-37" fmla="*/ 0 w 1736148"/>
                <a:gd name="connsiteY3-38" fmla="*/ 770497 h 770785"/>
                <a:gd name="connsiteX4-39" fmla="*/ 720148 w 1736148"/>
                <a:gd name="connsiteY4-40" fmla="*/ 0 h 770785"/>
                <a:gd name="connsiteX0-41" fmla="*/ 446799 w 1736148"/>
                <a:gd name="connsiteY0-42" fmla="*/ 0 h 773231"/>
                <a:gd name="connsiteX1-43" fmla="*/ 1736148 w 1736148"/>
                <a:gd name="connsiteY1-44" fmla="*/ 2446 h 773231"/>
                <a:gd name="connsiteX2-45" fmla="*/ 1369545 w 1736148"/>
                <a:gd name="connsiteY2-46" fmla="*/ 773231 h 773231"/>
                <a:gd name="connsiteX3-47" fmla="*/ 0 w 1736148"/>
                <a:gd name="connsiteY3-48" fmla="*/ 772943 h 773231"/>
                <a:gd name="connsiteX4-49" fmla="*/ 446799 w 1736148"/>
                <a:gd name="connsiteY4-50" fmla="*/ 0 h 773231"/>
                <a:gd name="connsiteX0-51" fmla="*/ 446799 w 1605827"/>
                <a:gd name="connsiteY0-52" fmla="*/ 0 h 773231"/>
                <a:gd name="connsiteX1-53" fmla="*/ 1605827 w 1605827"/>
                <a:gd name="connsiteY1-54" fmla="*/ 2446 h 773231"/>
                <a:gd name="connsiteX2-55" fmla="*/ 1369545 w 1605827"/>
                <a:gd name="connsiteY2-56" fmla="*/ 773231 h 773231"/>
                <a:gd name="connsiteX3-57" fmla="*/ 0 w 1605827"/>
                <a:gd name="connsiteY3-58" fmla="*/ 772943 h 773231"/>
                <a:gd name="connsiteX4-59" fmla="*/ 446799 w 1605827"/>
                <a:gd name="connsiteY4-60" fmla="*/ 0 h 773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05827" h="773231">
                  <a:moveTo>
                    <a:pt x="446799" y="0"/>
                  </a:moveTo>
                  <a:lnTo>
                    <a:pt x="1605827" y="2446"/>
                  </a:lnTo>
                  <a:lnTo>
                    <a:pt x="1369545" y="773231"/>
                  </a:lnTo>
                  <a:lnTo>
                    <a:pt x="0" y="772943"/>
                  </a:lnTo>
                  <a:lnTo>
                    <a:pt x="446799" y="0"/>
                  </a:lnTo>
                  <a:close/>
                </a:path>
              </a:pathLst>
            </a:custGeom>
            <a:solidFill>
              <a:schemeClr val="accent6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ea"/>
                <a:cs typeface="+mn-ea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598367" y="1629320"/>
              <a:ext cx="1107494" cy="110749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ea"/>
                <a:cs typeface="+mn-ea"/>
              </a:endParaRPr>
            </a:p>
          </p:txBody>
        </p:sp>
      </p:grpSp>
      <p:grpSp>
        <p:nvGrpSpPr>
          <p:cNvPr id="23" name="Group 22"/>
          <p:cNvGrpSpPr/>
          <p:nvPr>
            <p:custDataLst>
              <p:tags r:id="rId2"/>
            </p:custDataLst>
          </p:nvPr>
        </p:nvGrpSpPr>
        <p:grpSpPr>
          <a:xfrm>
            <a:off x="954141" y="3370597"/>
            <a:ext cx="10641528" cy="1094965"/>
            <a:chOff x="598367" y="2732213"/>
            <a:chExt cx="10995267" cy="1131216"/>
          </a:xfrm>
        </p:grpSpPr>
        <p:sp>
          <p:nvSpPr>
            <p:cNvPr id="24" name="Pentagon 23"/>
            <p:cNvSpPr/>
            <p:nvPr>
              <p:custDataLst>
                <p:tags r:id="rId8"/>
              </p:custDataLst>
            </p:nvPr>
          </p:nvSpPr>
          <p:spPr>
            <a:xfrm>
              <a:off x="3948144" y="2914626"/>
              <a:ext cx="7645490" cy="940875"/>
            </a:xfrm>
            <a:prstGeom prst="homePlate">
              <a:avLst>
                <a:gd name="adj" fmla="val 2912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5" name="Rectangle 12"/>
            <p:cNvSpPr/>
            <p:nvPr/>
          </p:nvSpPr>
          <p:spPr>
            <a:xfrm rot="5400000">
              <a:off x="2972538" y="2887823"/>
              <a:ext cx="1131216" cy="819995"/>
            </a:xfrm>
            <a:custGeom>
              <a:avLst/>
              <a:gdLst>
                <a:gd name="connsiteX0" fmla="*/ 0 w 1016000"/>
                <a:gd name="connsiteY0" fmla="*/ 0 h 768404"/>
                <a:gd name="connsiteX1" fmla="*/ 1016000 w 1016000"/>
                <a:gd name="connsiteY1" fmla="*/ 0 h 768404"/>
                <a:gd name="connsiteX2" fmla="*/ 1016000 w 1016000"/>
                <a:gd name="connsiteY2" fmla="*/ 768404 h 768404"/>
                <a:gd name="connsiteX3" fmla="*/ 0 w 1016000"/>
                <a:gd name="connsiteY3" fmla="*/ 768404 h 768404"/>
                <a:gd name="connsiteX4" fmla="*/ 0 w 1016000"/>
                <a:gd name="connsiteY4" fmla="*/ 0 h 768404"/>
                <a:gd name="connsiteX0-1" fmla="*/ 729673 w 1745673"/>
                <a:gd name="connsiteY0-2" fmla="*/ 0 h 777641"/>
                <a:gd name="connsiteX1-3" fmla="*/ 1745673 w 1745673"/>
                <a:gd name="connsiteY1-4" fmla="*/ 0 h 777641"/>
                <a:gd name="connsiteX2-5" fmla="*/ 1745673 w 1745673"/>
                <a:gd name="connsiteY2-6" fmla="*/ 768404 h 777641"/>
                <a:gd name="connsiteX3-7" fmla="*/ 0 w 1745673"/>
                <a:gd name="connsiteY3-8" fmla="*/ 777641 h 777641"/>
                <a:gd name="connsiteX4-9" fmla="*/ 729673 w 1745673"/>
                <a:gd name="connsiteY4-10" fmla="*/ 0 h 777641"/>
                <a:gd name="connsiteX0-11" fmla="*/ 729673 w 1745673"/>
                <a:gd name="connsiteY0-12" fmla="*/ 0 h 777641"/>
                <a:gd name="connsiteX1-13" fmla="*/ 1745673 w 1745673"/>
                <a:gd name="connsiteY1-14" fmla="*/ 0 h 777641"/>
                <a:gd name="connsiteX2-15" fmla="*/ 1317048 w 1745673"/>
                <a:gd name="connsiteY2-16" fmla="*/ 770785 h 777641"/>
                <a:gd name="connsiteX3-17" fmla="*/ 0 w 1745673"/>
                <a:gd name="connsiteY3-18" fmla="*/ 777641 h 777641"/>
                <a:gd name="connsiteX4-19" fmla="*/ 729673 w 1745673"/>
                <a:gd name="connsiteY4-20" fmla="*/ 0 h 777641"/>
                <a:gd name="connsiteX0-21" fmla="*/ 720148 w 1736148"/>
                <a:gd name="connsiteY0-22" fmla="*/ 0 h 770785"/>
                <a:gd name="connsiteX1-23" fmla="*/ 1736148 w 1736148"/>
                <a:gd name="connsiteY1-24" fmla="*/ 0 h 770785"/>
                <a:gd name="connsiteX2-25" fmla="*/ 1307523 w 1736148"/>
                <a:gd name="connsiteY2-26" fmla="*/ 770785 h 770785"/>
                <a:gd name="connsiteX3-27" fmla="*/ 0 w 1736148"/>
                <a:gd name="connsiteY3-28" fmla="*/ 770497 h 770785"/>
                <a:gd name="connsiteX4-29" fmla="*/ 720148 w 1736148"/>
                <a:gd name="connsiteY4-30" fmla="*/ 0 h 770785"/>
                <a:gd name="connsiteX0-31" fmla="*/ 720148 w 1736148"/>
                <a:gd name="connsiteY0-32" fmla="*/ 0 h 770497"/>
                <a:gd name="connsiteX1-33" fmla="*/ 1736148 w 1736148"/>
                <a:gd name="connsiteY1-34" fmla="*/ 0 h 770497"/>
                <a:gd name="connsiteX2-35" fmla="*/ 1590892 w 1736148"/>
                <a:gd name="connsiteY2-36" fmla="*/ 768404 h 770497"/>
                <a:gd name="connsiteX3-37" fmla="*/ 0 w 1736148"/>
                <a:gd name="connsiteY3-38" fmla="*/ 770497 h 770497"/>
                <a:gd name="connsiteX4-39" fmla="*/ 720148 w 1736148"/>
                <a:gd name="connsiteY4-40" fmla="*/ 0 h 770497"/>
                <a:gd name="connsiteX0-41" fmla="*/ 429636 w 1445636"/>
                <a:gd name="connsiteY0-42" fmla="*/ 0 h 768404"/>
                <a:gd name="connsiteX1-43" fmla="*/ 1445636 w 1445636"/>
                <a:gd name="connsiteY1-44" fmla="*/ 0 h 768404"/>
                <a:gd name="connsiteX2-45" fmla="*/ 1300380 w 1445636"/>
                <a:gd name="connsiteY2-46" fmla="*/ 768404 h 768404"/>
                <a:gd name="connsiteX3-47" fmla="*/ 0 w 1445636"/>
                <a:gd name="connsiteY3-48" fmla="*/ 768116 h 768404"/>
                <a:gd name="connsiteX4-49" fmla="*/ 429636 w 1445636"/>
                <a:gd name="connsiteY4-50" fmla="*/ 0 h 768404"/>
                <a:gd name="connsiteX0-51" fmla="*/ 433913 w 1449913"/>
                <a:gd name="connsiteY0-52" fmla="*/ 0 h 771964"/>
                <a:gd name="connsiteX1-53" fmla="*/ 1449913 w 1449913"/>
                <a:gd name="connsiteY1-54" fmla="*/ 0 h 771964"/>
                <a:gd name="connsiteX2-55" fmla="*/ 1304657 w 1449913"/>
                <a:gd name="connsiteY2-56" fmla="*/ 768404 h 771964"/>
                <a:gd name="connsiteX3-57" fmla="*/ 0 w 1449913"/>
                <a:gd name="connsiteY3-58" fmla="*/ 771964 h 771964"/>
                <a:gd name="connsiteX4-59" fmla="*/ 433913 w 1449913"/>
                <a:gd name="connsiteY4-60" fmla="*/ 0 h 771964"/>
                <a:gd name="connsiteX0-61" fmla="*/ 433913 w 1449913"/>
                <a:gd name="connsiteY0-62" fmla="*/ 0 h 774176"/>
                <a:gd name="connsiteX1-63" fmla="*/ 1449913 w 1449913"/>
                <a:gd name="connsiteY1-64" fmla="*/ 0 h 774176"/>
                <a:gd name="connsiteX2-65" fmla="*/ 1306795 w 1449913"/>
                <a:gd name="connsiteY2-66" fmla="*/ 774176 h 774176"/>
                <a:gd name="connsiteX3-67" fmla="*/ 0 w 1449913"/>
                <a:gd name="connsiteY3-68" fmla="*/ 771964 h 774176"/>
                <a:gd name="connsiteX4-69" fmla="*/ 433913 w 1449913"/>
                <a:gd name="connsiteY4-70" fmla="*/ 0 h 774176"/>
                <a:gd name="connsiteX0-71" fmla="*/ 429635 w 1445635"/>
                <a:gd name="connsiteY0-72" fmla="*/ 0 h 777737"/>
                <a:gd name="connsiteX1-73" fmla="*/ 1445635 w 1445635"/>
                <a:gd name="connsiteY1-74" fmla="*/ 0 h 777737"/>
                <a:gd name="connsiteX2-75" fmla="*/ 1302517 w 1445635"/>
                <a:gd name="connsiteY2-76" fmla="*/ 774176 h 777737"/>
                <a:gd name="connsiteX3-77" fmla="*/ 0 w 1445635"/>
                <a:gd name="connsiteY3-78" fmla="*/ 777737 h 777737"/>
                <a:gd name="connsiteX4-79" fmla="*/ 429635 w 1445635"/>
                <a:gd name="connsiteY4-80" fmla="*/ 0 h 777737"/>
                <a:gd name="connsiteX0-81" fmla="*/ 431773 w 1447773"/>
                <a:gd name="connsiteY0-82" fmla="*/ 0 h 774176"/>
                <a:gd name="connsiteX1-83" fmla="*/ 1447773 w 1447773"/>
                <a:gd name="connsiteY1-84" fmla="*/ 0 h 774176"/>
                <a:gd name="connsiteX2-85" fmla="*/ 1304655 w 1447773"/>
                <a:gd name="connsiteY2-86" fmla="*/ 774176 h 774176"/>
                <a:gd name="connsiteX3-87" fmla="*/ 0 w 1447773"/>
                <a:gd name="connsiteY3-88" fmla="*/ 773889 h 774176"/>
                <a:gd name="connsiteX4-89" fmla="*/ 431773 w 1447773"/>
                <a:gd name="connsiteY4-90" fmla="*/ 0 h 774176"/>
                <a:gd name="connsiteX0-91" fmla="*/ 429634 w 1447773"/>
                <a:gd name="connsiteY0-92" fmla="*/ 0 h 774176"/>
                <a:gd name="connsiteX1-93" fmla="*/ 1447773 w 1447773"/>
                <a:gd name="connsiteY1-94" fmla="*/ 0 h 774176"/>
                <a:gd name="connsiteX2-95" fmla="*/ 1304655 w 1447773"/>
                <a:gd name="connsiteY2-96" fmla="*/ 774176 h 774176"/>
                <a:gd name="connsiteX3-97" fmla="*/ 0 w 1447773"/>
                <a:gd name="connsiteY3-98" fmla="*/ 773889 h 774176"/>
                <a:gd name="connsiteX4-99" fmla="*/ 429634 w 1447773"/>
                <a:gd name="connsiteY4-100" fmla="*/ 0 h 774176"/>
                <a:gd name="connsiteX0-101" fmla="*/ 436049 w 1454188"/>
                <a:gd name="connsiteY0-102" fmla="*/ 0 h 774176"/>
                <a:gd name="connsiteX1-103" fmla="*/ 1454188 w 1454188"/>
                <a:gd name="connsiteY1-104" fmla="*/ 0 h 774176"/>
                <a:gd name="connsiteX2-105" fmla="*/ 1311070 w 1454188"/>
                <a:gd name="connsiteY2-106" fmla="*/ 774176 h 774176"/>
                <a:gd name="connsiteX3-107" fmla="*/ 0 w 1454188"/>
                <a:gd name="connsiteY3-108" fmla="*/ 773889 h 774176"/>
                <a:gd name="connsiteX4-109" fmla="*/ 436049 w 1454188"/>
                <a:gd name="connsiteY4-110" fmla="*/ 0 h 774176"/>
                <a:gd name="connsiteX0-111" fmla="*/ 436049 w 1458640"/>
                <a:gd name="connsiteY0-112" fmla="*/ 0 h 774176"/>
                <a:gd name="connsiteX1-113" fmla="*/ 1454188 w 1458640"/>
                <a:gd name="connsiteY1-114" fmla="*/ 0 h 774176"/>
                <a:gd name="connsiteX2-115" fmla="*/ 1458640 w 1458640"/>
                <a:gd name="connsiteY2-116" fmla="*/ 774176 h 774176"/>
                <a:gd name="connsiteX3-117" fmla="*/ 0 w 1458640"/>
                <a:gd name="connsiteY3-118" fmla="*/ 773889 h 774176"/>
                <a:gd name="connsiteX4-119" fmla="*/ 436049 w 1458640"/>
                <a:gd name="connsiteY4-120" fmla="*/ 0 h 774176"/>
                <a:gd name="connsiteX0-121" fmla="*/ 436049 w 1454363"/>
                <a:gd name="connsiteY0-122" fmla="*/ 0 h 774176"/>
                <a:gd name="connsiteX1-123" fmla="*/ 1454188 w 1454363"/>
                <a:gd name="connsiteY1-124" fmla="*/ 0 h 774176"/>
                <a:gd name="connsiteX2-125" fmla="*/ 1454363 w 1454363"/>
                <a:gd name="connsiteY2-126" fmla="*/ 774176 h 774176"/>
                <a:gd name="connsiteX3-127" fmla="*/ 0 w 1454363"/>
                <a:gd name="connsiteY3-128" fmla="*/ 773889 h 774176"/>
                <a:gd name="connsiteX4-129" fmla="*/ 436049 w 1454363"/>
                <a:gd name="connsiteY4-130" fmla="*/ 0 h 774176"/>
                <a:gd name="connsiteX0-131" fmla="*/ 369749 w 1388063"/>
                <a:gd name="connsiteY0-132" fmla="*/ 0 h 774176"/>
                <a:gd name="connsiteX1-133" fmla="*/ 1387888 w 1388063"/>
                <a:gd name="connsiteY1-134" fmla="*/ 0 h 774176"/>
                <a:gd name="connsiteX2-135" fmla="*/ 1388063 w 1388063"/>
                <a:gd name="connsiteY2-136" fmla="*/ 774176 h 774176"/>
                <a:gd name="connsiteX3-137" fmla="*/ 0 w 1388063"/>
                <a:gd name="connsiteY3-138" fmla="*/ 771964 h 774176"/>
                <a:gd name="connsiteX4-139" fmla="*/ 369749 w 1388063"/>
                <a:gd name="connsiteY4-140" fmla="*/ 0 h 774176"/>
                <a:gd name="connsiteX0-141" fmla="*/ 236254 w 1388063"/>
                <a:gd name="connsiteY0-142" fmla="*/ 0 h 774176"/>
                <a:gd name="connsiteX1-143" fmla="*/ 1387888 w 1388063"/>
                <a:gd name="connsiteY1-144" fmla="*/ 0 h 774176"/>
                <a:gd name="connsiteX2-145" fmla="*/ 1388063 w 1388063"/>
                <a:gd name="connsiteY2-146" fmla="*/ 774176 h 774176"/>
                <a:gd name="connsiteX3-147" fmla="*/ 0 w 1388063"/>
                <a:gd name="connsiteY3-148" fmla="*/ 771964 h 774176"/>
                <a:gd name="connsiteX4-149" fmla="*/ 236254 w 1388063"/>
                <a:gd name="connsiteY4-150" fmla="*/ 0 h 77417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88063" h="774176">
                  <a:moveTo>
                    <a:pt x="236254" y="0"/>
                  </a:moveTo>
                  <a:lnTo>
                    <a:pt x="1387888" y="0"/>
                  </a:lnTo>
                  <a:cubicBezTo>
                    <a:pt x="1387946" y="258059"/>
                    <a:pt x="1388005" y="516117"/>
                    <a:pt x="1388063" y="774176"/>
                  </a:cubicBezTo>
                  <a:lnTo>
                    <a:pt x="0" y="771964"/>
                  </a:lnTo>
                  <a:lnTo>
                    <a:pt x="236254" y="0"/>
                  </a:lnTo>
                  <a:close/>
                </a:path>
              </a:pathLst>
            </a:custGeom>
            <a:solidFill>
              <a:schemeClr val="accent5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 rot="5400000">
              <a:off x="1579963" y="2312721"/>
              <a:ext cx="1124549" cy="19765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98367" y="2738593"/>
              <a:ext cx="1122704" cy="112270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</p:grpSp>
      <p:grpSp>
        <p:nvGrpSpPr>
          <p:cNvPr id="28" name="Group 27"/>
          <p:cNvGrpSpPr/>
          <p:nvPr>
            <p:custDataLst>
              <p:tags r:id="rId3"/>
            </p:custDataLst>
          </p:nvPr>
        </p:nvGrpSpPr>
        <p:grpSpPr>
          <a:xfrm>
            <a:off x="954142" y="4442405"/>
            <a:ext cx="9965220" cy="1103533"/>
            <a:chOff x="598367" y="3859010"/>
            <a:chExt cx="10296478" cy="1140067"/>
          </a:xfrm>
        </p:grpSpPr>
        <p:sp>
          <p:nvSpPr>
            <p:cNvPr id="29" name="Pentagon 28"/>
            <p:cNvSpPr/>
            <p:nvPr>
              <p:custDataLst>
                <p:tags r:id="rId7"/>
              </p:custDataLst>
            </p:nvPr>
          </p:nvSpPr>
          <p:spPr>
            <a:xfrm>
              <a:off x="3948144" y="3859010"/>
              <a:ext cx="6946701" cy="940875"/>
            </a:xfrm>
            <a:prstGeom prst="homePlate">
              <a:avLst>
                <a:gd name="adj" fmla="val 2912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  <a:cs typeface="+mn-ea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598367" y="3861440"/>
              <a:ext cx="3349774" cy="1137637"/>
              <a:chOff x="476297" y="3575691"/>
              <a:chExt cx="3349774" cy="1137637"/>
            </a:xfrm>
          </p:grpSpPr>
          <p:sp>
            <p:nvSpPr>
              <p:cNvPr id="35" name="Rectangle 12"/>
              <p:cNvSpPr/>
              <p:nvPr/>
            </p:nvSpPr>
            <p:spPr>
              <a:xfrm rot="16200000" flipV="1">
                <a:off x="2850466" y="3737721"/>
                <a:ext cx="1131216" cy="819995"/>
              </a:xfrm>
              <a:custGeom>
                <a:avLst/>
                <a:gdLst>
                  <a:gd name="connsiteX0" fmla="*/ 0 w 1016000"/>
                  <a:gd name="connsiteY0" fmla="*/ 0 h 768404"/>
                  <a:gd name="connsiteX1" fmla="*/ 1016000 w 1016000"/>
                  <a:gd name="connsiteY1" fmla="*/ 0 h 768404"/>
                  <a:gd name="connsiteX2" fmla="*/ 1016000 w 1016000"/>
                  <a:gd name="connsiteY2" fmla="*/ 768404 h 768404"/>
                  <a:gd name="connsiteX3" fmla="*/ 0 w 1016000"/>
                  <a:gd name="connsiteY3" fmla="*/ 768404 h 768404"/>
                  <a:gd name="connsiteX4" fmla="*/ 0 w 1016000"/>
                  <a:gd name="connsiteY4" fmla="*/ 0 h 768404"/>
                  <a:gd name="connsiteX0-1" fmla="*/ 729673 w 1745673"/>
                  <a:gd name="connsiteY0-2" fmla="*/ 0 h 777641"/>
                  <a:gd name="connsiteX1-3" fmla="*/ 1745673 w 1745673"/>
                  <a:gd name="connsiteY1-4" fmla="*/ 0 h 777641"/>
                  <a:gd name="connsiteX2-5" fmla="*/ 1745673 w 1745673"/>
                  <a:gd name="connsiteY2-6" fmla="*/ 768404 h 777641"/>
                  <a:gd name="connsiteX3-7" fmla="*/ 0 w 1745673"/>
                  <a:gd name="connsiteY3-8" fmla="*/ 777641 h 777641"/>
                  <a:gd name="connsiteX4-9" fmla="*/ 729673 w 1745673"/>
                  <a:gd name="connsiteY4-10" fmla="*/ 0 h 777641"/>
                  <a:gd name="connsiteX0-11" fmla="*/ 729673 w 1745673"/>
                  <a:gd name="connsiteY0-12" fmla="*/ 0 h 777641"/>
                  <a:gd name="connsiteX1-13" fmla="*/ 1745673 w 1745673"/>
                  <a:gd name="connsiteY1-14" fmla="*/ 0 h 777641"/>
                  <a:gd name="connsiteX2-15" fmla="*/ 1317048 w 1745673"/>
                  <a:gd name="connsiteY2-16" fmla="*/ 770785 h 777641"/>
                  <a:gd name="connsiteX3-17" fmla="*/ 0 w 1745673"/>
                  <a:gd name="connsiteY3-18" fmla="*/ 777641 h 777641"/>
                  <a:gd name="connsiteX4-19" fmla="*/ 729673 w 1745673"/>
                  <a:gd name="connsiteY4-20" fmla="*/ 0 h 777641"/>
                  <a:gd name="connsiteX0-21" fmla="*/ 720148 w 1736148"/>
                  <a:gd name="connsiteY0-22" fmla="*/ 0 h 770785"/>
                  <a:gd name="connsiteX1-23" fmla="*/ 1736148 w 1736148"/>
                  <a:gd name="connsiteY1-24" fmla="*/ 0 h 770785"/>
                  <a:gd name="connsiteX2-25" fmla="*/ 1307523 w 1736148"/>
                  <a:gd name="connsiteY2-26" fmla="*/ 770785 h 770785"/>
                  <a:gd name="connsiteX3-27" fmla="*/ 0 w 1736148"/>
                  <a:gd name="connsiteY3-28" fmla="*/ 770497 h 770785"/>
                  <a:gd name="connsiteX4-29" fmla="*/ 720148 w 1736148"/>
                  <a:gd name="connsiteY4-30" fmla="*/ 0 h 770785"/>
                  <a:gd name="connsiteX0-31" fmla="*/ 720148 w 1736148"/>
                  <a:gd name="connsiteY0-32" fmla="*/ 0 h 770497"/>
                  <a:gd name="connsiteX1-33" fmla="*/ 1736148 w 1736148"/>
                  <a:gd name="connsiteY1-34" fmla="*/ 0 h 770497"/>
                  <a:gd name="connsiteX2-35" fmla="*/ 1590892 w 1736148"/>
                  <a:gd name="connsiteY2-36" fmla="*/ 768404 h 770497"/>
                  <a:gd name="connsiteX3-37" fmla="*/ 0 w 1736148"/>
                  <a:gd name="connsiteY3-38" fmla="*/ 770497 h 770497"/>
                  <a:gd name="connsiteX4-39" fmla="*/ 720148 w 1736148"/>
                  <a:gd name="connsiteY4-40" fmla="*/ 0 h 770497"/>
                  <a:gd name="connsiteX0-41" fmla="*/ 429636 w 1445636"/>
                  <a:gd name="connsiteY0-42" fmla="*/ 0 h 768404"/>
                  <a:gd name="connsiteX1-43" fmla="*/ 1445636 w 1445636"/>
                  <a:gd name="connsiteY1-44" fmla="*/ 0 h 768404"/>
                  <a:gd name="connsiteX2-45" fmla="*/ 1300380 w 1445636"/>
                  <a:gd name="connsiteY2-46" fmla="*/ 768404 h 768404"/>
                  <a:gd name="connsiteX3-47" fmla="*/ 0 w 1445636"/>
                  <a:gd name="connsiteY3-48" fmla="*/ 768116 h 768404"/>
                  <a:gd name="connsiteX4-49" fmla="*/ 429636 w 1445636"/>
                  <a:gd name="connsiteY4-50" fmla="*/ 0 h 768404"/>
                  <a:gd name="connsiteX0-51" fmla="*/ 433913 w 1449913"/>
                  <a:gd name="connsiteY0-52" fmla="*/ 0 h 771964"/>
                  <a:gd name="connsiteX1-53" fmla="*/ 1449913 w 1449913"/>
                  <a:gd name="connsiteY1-54" fmla="*/ 0 h 771964"/>
                  <a:gd name="connsiteX2-55" fmla="*/ 1304657 w 1449913"/>
                  <a:gd name="connsiteY2-56" fmla="*/ 768404 h 771964"/>
                  <a:gd name="connsiteX3-57" fmla="*/ 0 w 1449913"/>
                  <a:gd name="connsiteY3-58" fmla="*/ 771964 h 771964"/>
                  <a:gd name="connsiteX4-59" fmla="*/ 433913 w 1449913"/>
                  <a:gd name="connsiteY4-60" fmla="*/ 0 h 771964"/>
                  <a:gd name="connsiteX0-61" fmla="*/ 433913 w 1449913"/>
                  <a:gd name="connsiteY0-62" fmla="*/ 0 h 774176"/>
                  <a:gd name="connsiteX1-63" fmla="*/ 1449913 w 1449913"/>
                  <a:gd name="connsiteY1-64" fmla="*/ 0 h 774176"/>
                  <a:gd name="connsiteX2-65" fmla="*/ 1306795 w 1449913"/>
                  <a:gd name="connsiteY2-66" fmla="*/ 774176 h 774176"/>
                  <a:gd name="connsiteX3-67" fmla="*/ 0 w 1449913"/>
                  <a:gd name="connsiteY3-68" fmla="*/ 771964 h 774176"/>
                  <a:gd name="connsiteX4-69" fmla="*/ 433913 w 1449913"/>
                  <a:gd name="connsiteY4-70" fmla="*/ 0 h 774176"/>
                  <a:gd name="connsiteX0-71" fmla="*/ 429635 w 1445635"/>
                  <a:gd name="connsiteY0-72" fmla="*/ 0 h 777737"/>
                  <a:gd name="connsiteX1-73" fmla="*/ 1445635 w 1445635"/>
                  <a:gd name="connsiteY1-74" fmla="*/ 0 h 777737"/>
                  <a:gd name="connsiteX2-75" fmla="*/ 1302517 w 1445635"/>
                  <a:gd name="connsiteY2-76" fmla="*/ 774176 h 777737"/>
                  <a:gd name="connsiteX3-77" fmla="*/ 0 w 1445635"/>
                  <a:gd name="connsiteY3-78" fmla="*/ 777737 h 777737"/>
                  <a:gd name="connsiteX4-79" fmla="*/ 429635 w 1445635"/>
                  <a:gd name="connsiteY4-80" fmla="*/ 0 h 777737"/>
                  <a:gd name="connsiteX0-81" fmla="*/ 431773 w 1447773"/>
                  <a:gd name="connsiteY0-82" fmla="*/ 0 h 774176"/>
                  <a:gd name="connsiteX1-83" fmla="*/ 1447773 w 1447773"/>
                  <a:gd name="connsiteY1-84" fmla="*/ 0 h 774176"/>
                  <a:gd name="connsiteX2-85" fmla="*/ 1304655 w 1447773"/>
                  <a:gd name="connsiteY2-86" fmla="*/ 774176 h 774176"/>
                  <a:gd name="connsiteX3-87" fmla="*/ 0 w 1447773"/>
                  <a:gd name="connsiteY3-88" fmla="*/ 773889 h 774176"/>
                  <a:gd name="connsiteX4-89" fmla="*/ 431773 w 1447773"/>
                  <a:gd name="connsiteY4-90" fmla="*/ 0 h 774176"/>
                  <a:gd name="connsiteX0-91" fmla="*/ 429634 w 1447773"/>
                  <a:gd name="connsiteY0-92" fmla="*/ 0 h 774176"/>
                  <a:gd name="connsiteX1-93" fmla="*/ 1447773 w 1447773"/>
                  <a:gd name="connsiteY1-94" fmla="*/ 0 h 774176"/>
                  <a:gd name="connsiteX2-95" fmla="*/ 1304655 w 1447773"/>
                  <a:gd name="connsiteY2-96" fmla="*/ 774176 h 774176"/>
                  <a:gd name="connsiteX3-97" fmla="*/ 0 w 1447773"/>
                  <a:gd name="connsiteY3-98" fmla="*/ 773889 h 774176"/>
                  <a:gd name="connsiteX4-99" fmla="*/ 429634 w 1447773"/>
                  <a:gd name="connsiteY4-100" fmla="*/ 0 h 774176"/>
                  <a:gd name="connsiteX0-101" fmla="*/ 436049 w 1454188"/>
                  <a:gd name="connsiteY0-102" fmla="*/ 0 h 774176"/>
                  <a:gd name="connsiteX1-103" fmla="*/ 1454188 w 1454188"/>
                  <a:gd name="connsiteY1-104" fmla="*/ 0 h 774176"/>
                  <a:gd name="connsiteX2-105" fmla="*/ 1311070 w 1454188"/>
                  <a:gd name="connsiteY2-106" fmla="*/ 774176 h 774176"/>
                  <a:gd name="connsiteX3-107" fmla="*/ 0 w 1454188"/>
                  <a:gd name="connsiteY3-108" fmla="*/ 773889 h 774176"/>
                  <a:gd name="connsiteX4-109" fmla="*/ 436049 w 1454188"/>
                  <a:gd name="connsiteY4-110" fmla="*/ 0 h 774176"/>
                  <a:gd name="connsiteX0-111" fmla="*/ 436049 w 1458640"/>
                  <a:gd name="connsiteY0-112" fmla="*/ 0 h 774176"/>
                  <a:gd name="connsiteX1-113" fmla="*/ 1454188 w 1458640"/>
                  <a:gd name="connsiteY1-114" fmla="*/ 0 h 774176"/>
                  <a:gd name="connsiteX2-115" fmla="*/ 1458640 w 1458640"/>
                  <a:gd name="connsiteY2-116" fmla="*/ 774176 h 774176"/>
                  <a:gd name="connsiteX3-117" fmla="*/ 0 w 1458640"/>
                  <a:gd name="connsiteY3-118" fmla="*/ 773889 h 774176"/>
                  <a:gd name="connsiteX4-119" fmla="*/ 436049 w 1458640"/>
                  <a:gd name="connsiteY4-120" fmla="*/ 0 h 774176"/>
                  <a:gd name="connsiteX0-121" fmla="*/ 436049 w 1454363"/>
                  <a:gd name="connsiteY0-122" fmla="*/ 0 h 774176"/>
                  <a:gd name="connsiteX1-123" fmla="*/ 1454188 w 1454363"/>
                  <a:gd name="connsiteY1-124" fmla="*/ 0 h 774176"/>
                  <a:gd name="connsiteX2-125" fmla="*/ 1454363 w 1454363"/>
                  <a:gd name="connsiteY2-126" fmla="*/ 774176 h 774176"/>
                  <a:gd name="connsiteX3-127" fmla="*/ 0 w 1454363"/>
                  <a:gd name="connsiteY3-128" fmla="*/ 773889 h 774176"/>
                  <a:gd name="connsiteX4-129" fmla="*/ 436049 w 1454363"/>
                  <a:gd name="connsiteY4-130" fmla="*/ 0 h 774176"/>
                  <a:gd name="connsiteX0-131" fmla="*/ 369749 w 1388063"/>
                  <a:gd name="connsiteY0-132" fmla="*/ 0 h 774176"/>
                  <a:gd name="connsiteX1-133" fmla="*/ 1387888 w 1388063"/>
                  <a:gd name="connsiteY1-134" fmla="*/ 0 h 774176"/>
                  <a:gd name="connsiteX2-135" fmla="*/ 1388063 w 1388063"/>
                  <a:gd name="connsiteY2-136" fmla="*/ 774176 h 774176"/>
                  <a:gd name="connsiteX3-137" fmla="*/ 0 w 1388063"/>
                  <a:gd name="connsiteY3-138" fmla="*/ 771964 h 774176"/>
                  <a:gd name="connsiteX4-139" fmla="*/ 369749 w 1388063"/>
                  <a:gd name="connsiteY4-140" fmla="*/ 0 h 774176"/>
                  <a:gd name="connsiteX0-141" fmla="*/ 236254 w 1388063"/>
                  <a:gd name="connsiteY0-142" fmla="*/ 0 h 774176"/>
                  <a:gd name="connsiteX1-143" fmla="*/ 1387888 w 1388063"/>
                  <a:gd name="connsiteY1-144" fmla="*/ 0 h 774176"/>
                  <a:gd name="connsiteX2-145" fmla="*/ 1388063 w 1388063"/>
                  <a:gd name="connsiteY2-146" fmla="*/ 774176 h 774176"/>
                  <a:gd name="connsiteX3-147" fmla="*/ 0 w 1388063"/>
                  <a:gd name="connsiteY3-148" fmla="*/ 771964 h 774176"/>
                  <a:gd name="connsiteX4-149" fmla="*/ 236254 w 1388063"/>
                  <a:gd name="connsiteY4-150" fmla="*/ 0 h 774176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388063" h="774176">
                    <a:moveTo>
                      <a:pt x="236254" y="0"/>
                    </a:moveTo>
                    <a:lnTo>
                      <a:pt x="1387888" y="0"/>
                    </a:lnTo>
                    <a:cubicBezTo>
                      <a:pt x="1387946" y="258059"/>
                      <a:pt x="1388005" y="516117"/>
                      <a:pt x="1388063" y="774176"/>
                    </a:cubicBezTo>
                    <a:lnTo>
                      <a:pt x="0" y="771964"/>
                    </a:lnTo>
                    <a:lnTo>
                      <a:pt x="236254" y="0"/>
                    </a:lnTo>
                    <a:close/>
                  </a:path>
                </a:pathLst>
              </a:custGeom>
              <a:solidFill>
                <a:schemeClr val="accent3">
                  <a:alpha val="9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n-ea"/>
                  <a:cs typeface="+mn-ea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 rot="16200000" flipV="1">
                <a:off x="1457893" y="3149676"/>
                <a:ext cx="1124549" cy="197658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n-ea"/>
                  <a:cs typeface="+mn-ea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76297" y="3577377"/>
                <a:ext cx="1122704" cy="112270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n-ea"/>
                  <a:cs typeface="+mn-ea"/>
                </a:endParaRPr>
              </a:p>
            </p:txBody>
          </p:sp>
        </p:grpSp>
      </p:grpSp>
      <p:sp>
        <p:nvSpPr>
          <p:cNvPr id="52" name="Oval 51"/>
          <p:cNvSpPr/>
          <p:nvPr/>
        </p:nvSpPr>
        <p:spPr>
          <a:xfrm>
            <a:off x="1124649" y="2455413"/>
            <a:ext cx="745568" cy="7456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accent6"/>
              </a:solidFill>
              <a:latin typeface="+mn-ea"/>
              <a:cs typeface="+mn-ea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124649" y="3526531"/>
            <a:ext cx="745568" cy="7456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accent5"/>
              </a:solidFill>
              <a:latin typeface="+mn-ea"/>
              <a:cs typeface="+mn-ea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1124649" y="4625868"/>
            <a:ext cx="745568" cy="7456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accent3"/>
              </a:solidFill>
              <a:latin typeface="+mn-ea"/>
              <a:cs typeface="+mn-ea"/>
            </a:endParaRPr>
          </a:p>
        </p:txBody>
      </p:sp>
      <p:sp>
        <p:nvSpPr>
          <p:cNvPr id="56" name="Text Placeholder 33"/>
          <p:cNvSpPr txBox="1"/>
          <p:nvPr/>
        </p:nvSpPr>
        <p:spPr>
          <a:xfrm>
            <a:off x="1982924" y="2633472"/>
            <a:ext cx="1172010" cy="42015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400" dirty="0">
                <a:solidFill>
                  <a:schemeClr val="bg1"/>
                </a:solidFill>
                <a:latin typeface="+mn-ea"/>
                <a:cs typeface="+mn-ea"/>
              </a:rPr>
              <a:t>学生参与度较低</a:t>
            </a:r>
          </a:p>
        </p:txBody>
      </p:sp>
      <p:sp>
        <p:nvSpPr>
          <p:cNvPr id="57" name="Text Placeholder 33"/>
          <p:cNvSpPr txBox="1"/>
          <p:nvPr/>
        </p:nvSpPr>
        <p:spPr>
          <a:xfrm>
            <a:off x="2040074" y="3726251"/>
            <a:ext cx="1172010" cy="42015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</a:rPr>
              <a:t>信息收集内涵过大</a:t>
            </a:r>
            <a:endParaRPr lang="en-AU" sz="14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58" name="Text Placeholder 33"/>
          <p:cNvSpPr txBox="1"/>
          <p:nvPr/>
        </p:nvSpPr>
        <p:spPr>
          <a:xfrm>
            <a:off x="2026104" y="4784200"/>
            <a:ext cx="1172010" cy="42015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+mn-ea"/>
              </a:rPr>
              <a:t>理论过于枯燥难以实操</a:t>
            </a:r>
          </a:p>
        </p:txBody>
      </p:sp>
      <p:sp>
        <p:nvSpPr>
          <p:cNvPr id="60" name="Text Placeholder 32"/>
          <p:cNvSpPr txBox="1"/>
          <p:nvPr>
            <p:custDataLst>
              <p:tags r:id="rId4"/>
            </p:custDataLst>
          </p:nvPr>
        </p:nvSpPr>
        <p:spPr>
          <a:xfrm>
            <a:off x="4518156" y="2885748"/>
            <a:ext cx="5593773" cy="7385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Tx/>
              <a:buSzTx/>
            </a:pPr>
            <a:r>
              <a:rPr lang="zh-CN" sz="1600" dirty="0">
                <a:solidFill>
                  <a:schemeClr val="bg1"/>
                </a:solidFill>
                <a:latin typeface="+mn-ea"/>
                <a:cs typeface="+mn-ea"/>
              </a:rPr>
              <a:t>通过趣味性任务设计和奖励机制提高参与度。</a:t>
            </a:r>
          </a:p>
        </p:txBody>
      </p:sp>
      <p:sp>
        <p:nvSpPr>
          <p:cNvPr id="61" name="Text Placeholder 32"/>
          <p:cNvSpPr txBox="1"/>
          <p:nvPr>
            <p:custDataLst>
              <p:tags r:id="rId5"/>
            </p:custDataLst>
          </p:nvPr>
        </p:nvSpPr>
        <p:spPr>
          <a:xfrm>
            <a:off x="4400679" y="3894420"/>
            <a:ext cx="6956488" cy="7385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+mn-ea"/>
                <a:cs typeface="+mn-ea"/>
              </a:rPr>
              <a:t>将主题分为三个小主题，逐项击破</a:t>
            </a:r>
            <a:endParaRPr lang="zh-CN" sz="16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62" name="Text Placeholder 32"/>
          <p:cNvSpPr txBox="1"/>
          <p:nvPr>
            <p:custDataLst>
              <p:tags r:id="rId6"/>
            </p:custDataLst>
          </p:nvPr>
        </p:nvSpPr>
        <p:spPr>
          <a:xfrm>
            <a:off x="4519424" y="4633218"/>
            <a:ext cx="6956488" cy="7385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solidFill>
                  <a:schemeClr val="bg1"/>
                </a:solidFill>
                <a:latin typeface="+mn-ea"/>
                <a:cs typeface="+mn-ea"/>
              </a:rPr>
              <a:t>结合案例分析，并进行信息收集实践活动</a:t>
            </a:r>
            <a:endParaRPr lang="zh-CN" sz="16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40" name="Freeform 142"/>
          <p:cNvSpPr/>
          <p:nvPr/>
        </p:nvSpPr>
        <p:spPr bwMode="auto">
          <a:xfrm>
            <a:off x="1338662" y="4897766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  <p:sp>
        <p:nvSpPr>
          <p:cNvPr id="41" name="Freeform 149"/>
          <p:cNvSpPr/>
          <p:nvPr/>
        </p:nvSpPr>
        <p:spPr bwMode="auto">
          <a:xfrm>
            <a:off x="1345704" y="3758426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  <p:sp>
        <p:nvSpPr>
          <p:cNvPr id="42" name="Freeform 116"/>
          <p:cNvSpPr>
            <a:spLocks noEditPoints="1"/>
          </p:cNvSpPr>
          <p:nvPr/>
        </p:nvSpPr>
        <p:spPr bwMode="auto">
          <a:xfrm>
            <a:off x="1332662" y="2672487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/>
      <p:bldP spid="57" grpId="0"/>
      <p:bldP spid="58" grpId="0"/>
      <p:bldP spid="60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TU5MGQ1N2Y3OTBkNmVmMzEyNTM3MmVlOWI3ZTZlYW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0.4167716535433,&quot;left&quot;:121.81503937007874,&quot;top&quot;:126.36212598425197,&quot;width&quot;:728.5717322834646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1.7514960629921,&quot;left&quot;:61.04228346456692,&quot;top&quot;:124.91472440944881,&quot;width&quot;:837.915590551181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4,&quot;left&quot;:83.4488188976378,&quot;top&quot;:150.30141732283465,&quot;width&quot;:792.662440944882}"/>
</p:tagLst>
</file>

<file path=ppt/theme/theme1.xml><?xml version="1.0" encoding="utf-8"?>
<a:theme xmlns:a="http://schemas.openxmlformats.org/drawingml/2006/main" name="Office 主题">
  <a:themeElements>
    <a:clrScheme name="自定义 1367">
      <a:dk1>
        <a:sysClr val="windowText" lastClr="000000"/>
      </a:dk1>
      <a:lt1>
        <a:sysClr val="window" lastClr="FFFFFF"/>
      </a:lt1>
      <a:dk2>
        <a:srgbClr val="47ABB9"/>
      </a:dk2>
      <a:lt2>
        <a:srgbClr val="92CED6"/>
      </a:lt2>
      <a:accent1>
        <a:srgbClr val="92CED6"/>
      </a:accent1>
      <a:accent2>
        <a:srgbClr val="47ABB9"/>
      </a:accent2>
      <a:accent3>
        <a:srgbClr val="92CED6"/>
      </a:accent3>
      <a:accent4>
        <a:srgbClr val="47ABB9"/>
      </a:accent4>
      <a:accent5>
        <a:srgbClr val="92CED6"/>
      </a:accent5>
      <a:accent6>
        <a:srgbClr val="47ABB9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JIkZpbGVJZCIgOiAiMzQ0OTE2MTE2NDU2IiwKCSJHcm91cElkIiA6ICIyMzcxMjU0MTkyIiwKCSJJbWFnZSIgOiAiaVZCT1J3MEtHZ29BQUFBTlNVaEVVZ0FBQ0JjQUFBSk5DQVlBQUFCZ1l3OWRBQUFBQVhOU1IwSUFyczRjNlFBQUlBQkpSRUZVZUp6czNYZVVGRlhleHZHbnFuUDNaSktBQkVtS1lBUlJsS0NDSUlJaVpsVFVUWVoxMTdTdTd3YkRtbk9PcTZ2cmlvcTZKaEJGVkZDQ0NDdUtHUVZVZ2lCaG1EeWR1K3Y5bzRjZWVqck1EQXlNNHZkemprZTY3cTFidDNxNjV5ajNxZDgxTE11eUJBQUFBQUFBQUFBQUFBQUFrSVhaMmhNQUFBQUFBQUFBQUFBQUFBQS9iWV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vUUxBQUFBQUFBQUFBQUFBQUJBVG9RTEFBQUFBQUFBQUFBQUFBQkFUb1FMQUFBQUFBQUFBQUFBQUFCQVR2YlduZ0FBQUFBQTdBeWxaeC9aMmxNQUFLQlJiZjh6dTdXbkFBQUFBQUFaVWJrQUFBQUFBQUFBQUFBQUFBRGtSTGdBQUFBQUFBQUFBQUFBQUFEa1JMZ0FBQUFBQUFBQUFBQUFBQURrUkxnQUFBQUFBQUFBQUFBQUFBRGtSTGdBQUFBQUFBQUFBQUFBQUFEa1JMZ0FBQUFBQUFBQUFBQUFBQURrUkxnQUFBQUFBQUFBQUFBQUFBRGtSTGdBQUFBQUFBQUFBQUFBQUFEa1JMZ0FBQUFBQUFBQUFBQUFBQURrUkxnQUFBQUFBQUFBQUFBQUFBRGtSTGdBQUFBQUFBQUFBQUFBQUFEa1JMZ0FBQUFBQUFBQUFBQUFBQURrUkxnQUFBQUFBQUFBQUFBQUFBRGtSTGdBQUFBQUFBQUFBQUFBQUFEa1JMZ0FBQUFBQUFBQUFBQUFBQURrWkcvdENRQUFBQUFBQUFEWU50RWZ2bGRzN1VwRlY2MVFkSFhpSDBteWQrMlYrS2RiYjlrNmQ1Tjk5ejFhZWFZQUFBQUFmdTRJRndBQUFBQUFtc3dvS0paVlZkN2Ewd0IrMFF4ZnZtUzN5NnJrdS9oTFYvM1lyWXFYbDhydzVjdmVyWmM4bzA2VXZXc3ZTVW9HRFVLTDU4aWFXeXV6dUszeWYzdEZLODhZQUFBQXdNOFo0UUlBQUFBQVFKTVkrWVVxdWVrSldVRy9LbTY1VFBIU0RlbWQ3QTZWM1BHTW9xdS9WZFZkZjIzWjY3dTlLcnI2QVVXK1hhcWF4Mjl2c1hGdG5idkxkL0p2RmY1MG9ZTHZUbSt4Y1pNTVU3TGlMVDl1UzNDNVczN01XRXlLUnRJTzI3djFVdDVaRnlzNGI2YUM3MlY1bjExdUZWOTF2eUxMdmxETjVQdWIvYjc1VGpsWGNqamxmKzJaakNFWWUvYys4azQ0V3pWUDNhZjQ1Z3lmMzJaeUh6NU8zbkVUVmZQY0l3b3ZucmZkNHpWVjRaOXVrYjFuWDVXZWZXU1R6OGtWRENxNjloR1poU1VxdStTVXpPZm1GOG1xcm1qMlBJMjhBbG5CUU1iUHczWXhUUm41aFRzdFhHRzI3NlM4VTg5VGJPTmExVDcvNkU2NVptTWlYeTFSMWIxWEtlL01QOGcxOU9pTWZaeEZnK1RjZDFEeWRYRHVERzIrNERnVlhIeTlISHZ0dDdPbUNnQUFBR0FYUXJnQUFBQUFBSFltbTAxbW13NVNMTllpaTV1U1pKYTBsK3oyeEhpeFdJdU1tVW5lbVgrUWtWK28wSWR6TWdjTEpNbVF6T0syTWl2TDB1ZFpXQ0x2K0VtS2JkNmd3T3ZQU1pKc25ickpDdFFxWGw3YStBVHNkdGs2ZDFlOGhSY1VIVDM3eW5uQW9YTHVkNGhpRzM5VTVNdVBtblcra1ZjZ3M3aWRURitlREYrQnpLSVMyVHQxbGExemQ5azdkMWZvdzdtcWVlcmVSR2VudTY1ZnZreGZnWXk4Zk5uYWRKQ3RRMmZaMm5lUzJhR3pZbXUrVTlYOTF5VEhML3pMblhMMDZOc2k5MXArOWJtS3JmOGg4Y0xsVnR0SDMyaVJjYmNXblBPR2FwNjRJKzI0YTlEaHN2ZnFKL096LzJVOTE3WGZJYkoxNmFsNFRWWHpBeGwyaDl4SEhpdkR0S24ydjQ5bDd0S3R0NXo3RDFhZVphbnFuaXViTjM2bStSNThoTXgySFJYN2NVM3pUelpNR2I0OEdkNDhtWG1GTWd1TFpSYTNsYTFOZTVudE9zbldyb01xcnYrakZOLytZSXE5ZDM4VlhYR2JBck5mVSswTGo2YjluakJjSGhrdVQ4WnpQY2VjS3Q4SnYxTFZJemRtRDFDWXBzdzJIV1RiYlhmWnUvV1dZNDg5WmUvZVIyYmJEcXArNUVhRlBwaTFUZk0yUEQ2WmJkckwxcmFEekxhN3lkNmxoK3pkZXN1K2V3L0ZTdGVyL0M5bnErQVAxOGk1NzhGTkdpL3VyOGthb01ncEdrMHMwdHZzQ3M1NW8vNDcxRXI4VXljcnN2UVRsZHp6dkF5UHI4bm51WWVOa1hQQUVGWGRlNVdjK3c2U2Q5enBPM0NXQUFBQUFIWkZoQXNBQUFBQVlDZksvOVdmNUJwNnRHcWV2RnZCZDEvTDNkbnBWdDZwdjVOcnlOSGFmTjdZck4wYy9RNVUvbSt2VUdqK1RGVS9kbXNMenpqQmRjaVJjaDB5UXRGVksxVHo3SU9TSkh1dnZlVTkrbVJWUFhxckZBNW1QZGZJTDVKM3pDbnlIRFZCY3JwazFWUXArTzVyTWd2YnFPaksreFN2cVZMbFRaY29YckU1OXlSTVcrTGZ6VmwwTmt6SjZjelpKYmpvWFRuM1AwVE9BVVBsSGpKS2tSVmY1aDR6R2tsWm5QV2RjcTdjdzQ5Sjd4Y0pLMWEyU1VaZW9TUXAvNEsveTNYSWlOeGpoNE5TSkN6WkhjbW52VU1mekZMa204K3lubUk0blBLTW5ham9xdVVLTDFtUWMvaDRUZFZXOXhGVllNWUxtVHVhcGp5alQxSjg0enFGUHBwZmZ5MWZ2dHpEeGlpNmFvVWlYMzJjOGRUSXQwc3pUTktRYS9BSUtSWlZJRnZWQWtuT2djTWtTY0g1YitXOGo0em45aDhndytOVGFNRTdVamlVc1U5d3p1dHlEenRhemdNT2xXT3YvUlQ1K3RNbWplMFpPekhqZnZXT3ZmYVR3c0VtTGRKV1AzbVhGS3IvbnJnT0dxYjhDNi9PZVk2OWF5OUZWeTVyMGh4emlaZHRVdlNIbGZJY2ZiSWNmZnFyNnI1ckdnLzBPQnpLUCtjeXVZYU1sbFZUSmN0Zms5SnN0dStrL0xNdWx0bStrMnh0ZDVOc3R2cEdLNjdZaHJVS0xYb3ZVYmxBa2h4T3lUU2JNTm00RkFuTDBmY0FGZjdsenJSbXE3cENrV1dmS2JwcWhlUndTQTZYNUhJci9PRWNXWkhzRlJLY0J3ek9IS0F3VE5tNnBQOXNHd3A5TkYrdXdTUGtPK1ZjMWI3Nm45eTNVTDU1bXlvOU5JVi8ybVRGSzhzenZqZE5ZZnJ5VmZTM2UxVDk1TjN5di9hc3ZNY1NNQUFBQUFEUWRJUUxBQUFBQUdBbmNROGJJOWZRb3hWYTlHN3VZSUhOSnZkaG8rUTk0VmN5aTl1bUxFaG1FcHIzcHB4OTk1ZHJ5R2hGbG4ydTRKeVdmUnJkdGxzWDVaMXpxYXlhS2xVOThBK3BiZ0hQdWY5Z09ROGFydnhRU05XUDNaSitYcGNlOG93NlVlN0JJeVdIUTVhL1JvRVpMeWp3MWt1eS9MV0tCUUtLTFB0Y3pnTU9WZUZmN2xMRlRaZGtMZHN1U2NhV2hVbkxhdkxjblFjTVZzSEYxemU1dit2UW8rUTY5S2ljZldxZmVWQ0J0MTVLUC83OG80cjl1RnJ4c2syS2xXMlVWVjJaMnNGSXpEODBmNmJpRlpzVnI2NVV2S3BjOGNveXhTdktGQzh2VFZ2QWxkVG96OVB3K2hMaGdwWEw1WDhsOTZKbmlsaFV0Yzg5a3JuTjRaQm45RW1Lcmx1ZDBzZldzVXNpWExEOGkrem5wb3lUV0ZCMjdyV2Z6RFlkRlA1b1htS3hlZXZ0R09vKzM0WXZYNjRERDVOaVVVVlhMcFBadGtQR0llUFZsUm0vRTY3Qkl5Vkp3US9lVWY3NWY1ZVJiY3NIaDFOV1RaVThvMCtTWi9SSkdidUVseXhRY082TTVHdG52d0Z5OURzdy9icVJjT0xhQTRaa3ZsYmQ5V1NhcW5ubUFWbGJuUjlaOFdWaThiMm1VdkdhU25uSG42WFltbTlWODh4RHljK0Z0WFVZWkR2RU4yOVF4WTBYSysvc1MrUWVOa1pGMXo2aXFudXVVdlM3REVFUUpZSURCWC80aCt6ZEV1R0dxdnV2U2F0V0V0KzhRYmJkOTVCVlU2WHdKd3NVcnl5WCs4ampGUG55WTFYZWMyVmE0S2pveXZ0azc5Nm4wYmxHVnk1VHhUWG5LN0xzTXdYbnpraDhuemI5cUx5SkZ5aFd1bDRWMTV5ZjhienFKKy9PK1g0VjMvSWZtWVVsYWNjTmowZkYxMmV1ZEpHSmM4QVFPWFA5dkNYVnZ2Q1lBcTlQYWZLWVRSWCthb2tpWHkxUjRWL3UydTZ4OHMrNVZCVTNYaUpIbjM1eTdNa1dDUUFBQUFDYWhuQUJBQUFBQU93RVJuNlJmS2YvWHBhL1ZqV1Q3OHZZeDJ6WFVlNmhSOHM5YkV3aVZOQU1OVTgvSU9kK2g4aDMrdThWK3VTREZ0dUwzQ3hwcjhJcmJwUGhkS255dGo4cnZuRmRzczMveXBOeTloc2cxNUJSQ2k5ZG90RDhtY2syZTVlZUtyN2hYNUtrZU9rR0JXYTlxdURzYVluRlZYdmQvNHBhY1ZVOWVKMEtyN2hkamo3N3FQRHlXMVY1ODZXeUFyV3lkKytUdHZCck9GMlNKTnZ1ZXlqL3ZMK2x6VFd5NGtzRlowM05lQi94MHZYYlZycCs2L2VpVFh2Wk9uWEwyaDZjKzBhVEZvTnJwanpjNUVYanRvKytrYm9RbjRONytER1pLeWcwNEovMnRQd3ZQZEdrTWJkWHd3Vmw1NENoYXZ2bzBKUStteTg4WGxaTlZTSWM0SEJJa29wdmZEenJtTldQM1pyeVdaTVMzeS9Yd0tHS2w2NVg1UE1QbGYvcnkyVjY4M0xPemRsdlFOYTJiSitWelplZDF1d0YvOExMYjVWam40UFNqc2ZMTnFuNm9ldVNyNzNqejFLOHFsS1JwVXZxT3htbWJMdDFUanZYY0NTcWNkZzZka21mKzRhMW1iZFNpRVpVOC9qdGltOWNKOC9ZMDZSWTlxZjhIWHYwa2IxTER3Vm5UVlhOc3c4bHEyaWtYaWlXc3NXQVVWZ3M5NUhIeVFvRmNsWXlDWCsyU0lwRzB4dnM5dFR0RFdJeDFUeCtlL0tsNzZUZlpCMnpKY1JMMXl2d3pxdjFCMHhUaHRzclJTT3lzbFRDTUx4NU1rd3p0U0tJbExQU3lQYW92dmNxRmQvemZJdU5WM0R4ZFNxL1lwTGFQSlQ1OXlZQUFBQUFORVM0QUFBQUFBQjJBdC94WjhudytPUi84ZkgwSjlycnVJZU5rZmU0TXlWSmthVkxGUDVrb1h3VEwyalMrSmEvUnY3cHo4cDMydm55SFgrMmF2NXp6M2JQMmRhNXU0citlcGVNL0NLRjVyOGx3MWNnOTdBeE12SUtaT1lWeU1nclNGWVJ5SnYwUjBXK1dxSjRkVjJvd1daVFpPa25Dcno5aXNJZnY1L2N5c0FzTEZIeExVOHFNT01GK2FjOUxVWENxcnIzS2hWZjg1RHMzWHFwNE9MclZYbkxaVEpMMnNsMTZNaU04ektMMm1SdXM5bXloZ3RDSDg1dDJwUDJPYmhISHErOFNSZHQxeGpid3FxcGtuLzZzMW5iRFlkVDNoTi9yZWgzU3hYNjM1eXMvV3dkdThnOVBIMTdqWkk3cDhqTUw4eDRqblBmUVltQVEvSmlpWCs1anhnbjk5Q2owL3JYdnZ4dkJkNzhiOXJ4eUJlTFpUVllVSGIwMlVlR3QyNi9lTU9VZC9TSmtxVFFvbmRUdHAxSTl1KzF0OHoyblRJdWRMdUhIeVBaSFFyTW1pWlpWc3FpZDBzeVhCNVpkZFVLbXF3cFd3Rmt1NTR2VDhXM1pLOUdrYW10N0pKVGtsc2VHTDc4K2pCUG5jRGNOeFQ2ZEtIaWxXVXlDb3ZyNTJnbytUcjg5YWVxdU9rU3hUYXVsZUZyRU5LSVJtWFZWbS96UFZYLzgrYU1BUTBqcjBCdEhudzF3eGs3Ujd5OE5HV2JFSHZQdmlxNk9sR2x4UC9NZ3huUEtiNytNZGs2ZGxYcGIwZnY4UGxWUDNhcmZHZitRYWJIbDdWUDVNdVBWUHZ5dnhWZC9aMU1yMCt1UTQ2VWQ4STVNdHdadG9PUVpPWVZ5SGZxdWFwKy9BN2wvK2J5SFRWMUFBQUFBTHNRd2dVQUFBQUFzSU1aM2p5NWg0MlJ3a0VGc2l4K1M1TENJWVUvZmwrQmQxNVI1TXVQNVR6d3NHWmRKL2p1ZEhtUFAwdnVJYU5WKzlJVDIxMVNQVjVWTHFQdTZXL1hrRkZ5RFJtVjJzR3laQVg4aXBlWHlpeHVxL3pmWEs3S2UvNHVLVkhhdlBLV3k5TEdOUElMWlhqelpPdlNvMzZZbWlwVjN2MTNGZjdsVGdYZVRDenVoWmQ4b05KelU1L0N0NVcwVi9FdFR5cjg4ZnVxZXVURyt1TnRPcWo0NW45djE3MytsRzNaVHNLMld4Zko2V3pRVml2TFg1MElGNno1WG9HM1g1R3RVOWUwTWVLbEcyVHYyVGRqdU1Cd2UyU0Znd3JPZjZ2K29HbktNL29reFV2WEsvVFIvUHErdnZ6RXRnZy9yRlRrcTQvcnU3ZHBMOWVnd3lWYjVyOW1xSHI0aHJUUFk5RzFqeVNyR3JnR0RaZlp2cFBDbjN5ZzZvY3liMk9SZjk1ZjVXcmZTVmJEY0lIREljL0k0eVZKb1lXek1wN2JVa3J1YXZsUzkwMFIvZTVyaFJiUFM3NzJqQnd2czZTOWFsK29MK2Z2T3ZCUTJYdjFTem12OEUrM3lONnpiNU92MCthKzlPMCswdWJ5N1ZKVlhIZGhrOGZjV2R5SEhwV29tcEJGTXNpU2crSE5TMWJQTUgwRmlXTk9WMzBJb3lHYkxkR25RYnRWVTVVeElMT3Rvajk4cDNoNWFjWkF6eGFSWlorcjhvNy9rMnZnTVBrbW5LTlk2ZnJrVmkwRmw5MmM5VHozOExFS0xaeXQ2THJWc21mNDNRRUFBQUFBV3lOY0FBQUFBQUE3bU92Z0l5U25TNkdGczJYNWE3TDI4Ny8yekhaZHh3cjZGZjVvdmx5SGpaTHJvR0VLdmp0OSs4YXJybFR0ODQvSzhPWWw5b0N2cXBCVlZhNTRUVlhpejdWVmlmTHJOcHVLYjN4QzlpNDlaV3V6bXlUSk1HMFp4N1MxVGJRMzNMODl0bTZWeWk0L1E5cFNmdHlLcCsxdmI4VVNUNzViNFZCS201V2pCSHQwMVFyVlBIR0hvbXUrYTk3Tlp4Qlorb2xxbnJ4YmtlVmZaR3d2dXZyQmpPWG9LNjVMYklleHZRb3V2RnEycmoxVGpvVS9XYWpxZjI0VnRHaTNXOGI5NDZ2L2VaUGlXU3BtU0ZLOGZITnFaUWVIUTU3Ukp5bTZiblhLY1Z2SExvbHd3Zkl2VW80NytoMllDQmRzQThQdWtQZkVYMHVTL0ZNblorKzRwUUpBZ3dvSW5pUEhKN2NSMmJwOGZkNnZMNWY3a0NPYlBaL3k2eTVVN0lmdk03YjVYMzR5NStjdEUvZndzUm0zTC9DZGVxN3NYVkovbnZadXZWUjQrYTNKMTlWMUZVaWlhNzVUNFBYNllJTnJ3QkNaSmUxVGp0bEsycVdGQ3dLenA4bjJ5UWVaSjJhenlYM0VzVElMaXFWWVZMS3NSRFdSUnNUS05pWG1QL0VDZVk0NHRyNmhycXFGYy8vQnFkVXVKRzIrK09SR3gyM0llOUp2NUIxMVl2MEJwMHRtVVVuSzJLVi9PQ0g1Wjk4WmpRY2VHdnNlRnZ6K3FyUXRMTnlIajVQNzhIRTV6MnNZeXFpNDRTSkZzL3llMkJheHRhc1NWU2h5Q0x3K1JiWU91eXYvZ2lzbDA1UkRrcUpSMVV5K1QvR042eEpWUDdJd3ZQbUtyZjJlY0FFQUFBQ0FSaEV1QUFBQUFJQWR6SG5Bb1pLVTJCNWdCd3N0V1NEWFlhUGszSC93ZG9jTEpDa3c4OFhHTzhWaXFucm9Pc1UzYjVSVld5MnJ0bHEyamwxbDc5NUgwYlgxaTdTbXIwRHVFY2RKVXNyeHBDejdtbSt4WlovNWpQdTFaMkFXdDFYK3J4TFZFMXdIRFcvU09VM2hHakJFVlkvY21QWWtmcnlpVklyV1A2MXM2N2k3ekpMMlVvT2dSWk5LNjBlalVpeXE2c2R2a3hWTzlLMjQrWkswc1JTTlNxYVJmQmxidjFhYkx6dytiVGdyR0pEcHkxZjFQMjlTZEUzbWhmUFc0aHc0VExZT25SVmE5SzZpMzMyZHRaOVJWeFVocFhLQjB5M3YySWtaKzBkWExsUEk0Y3pZbGt1dUJlakFyRmViWFJIRTJXOUF4bkNCZmZjZWN2VFpKL0hDU1B3TURXOWUvVEhWMy9PMkNzMmZtZkc0MmI2VENzNzdtMHh2bnFvZnZrSGVDZWZJTEc0alIvOEJzcW9xRkhqdmRVVytXSnh6N09qcWIxT3FXdGk3OVpLdGMzZkZLellyOHZXbktYMjNCSU9hSTdweW1ZSUwzcFlrMmRwMWxLUC9RRm5WbFNrVkhCU3YvNzVWM242RnJFRDJuMTNCNzY5T1ZtTEpKdkRlZElXLy9FaFNvaHFINTZnVEZQbm1NNFdYTE1qWTN6UDZKSmtGeGFyOWIycWdKMTY2UHVkMW1pdTZhb1hzM1hybDdPTTcvY0pFNkdycmJUaWNMa2xxOVBlTnZYdHZSVmN1YjlIZmt3QUFBQUIyVFlRTEFBQUFBR0FIYy9UYVc1S3lQdkhla3FMTHY2eTdacjlHZWphTmtWZWdOdmUvM0dpLzBLSjNWVjIzVlVGdzNwdnlISDJ5aXE1OUpHUGZlT2tHaFQ5cWZ0REMyTEpRbHFQMGVVcC90eWZ0S2VTV1lqaWNzaG9jcTdydm1wU0ZaOThaRjhxejlaUFhkWnBTV2ovNHpxdXFtWHlmUW92ZVN4Nno5K2dyczhIVHkvSHlVa1YvcUsvS1lMaGNjdllia0RaZVpNVlhpbS9lb05DQ2R6TGZUMzZoUEdOT3FUOVFGMkt3dGUrWWN0ek1MMHJNcFZ1dmxPTzJEcnMzZWsvWmhCYk9VdXpIMVlxdC8wR2VVU2NvL05uL0ZGdi9RM3JITGNHS3JjSUZ2Z2xuWlMxWkg1dzlUY0haMDdaNVhwbjRUdmhWU25XRXBzZ1VMSkNreWp2L2t2eXplL2hZNWYzNlQ0b3MvVVNWdDEyZVBHN2tGV3piUkxNd3ZENTVqNXNrejFFVEZLK3VWTVV0bHltNjRpdDVKNXdqd3pBVitYS0ozTVBIcVBDZzRZcVhybGZ3dmRjVm1QT0dyS3J5dExGQzc3K2wwUHYxVzJrVTM1QllZSSt1WEticWY5NjAzWE1OTDU2bmNGMlF3SGZxZVhMMEg2alk1bzJxZWZMdWxIN1YvN3hSY2pobFZhYlBjV3ZsMTV3bkdXYk9QdUd0Z2d2Mm5uM2xPZW9FUlZjdFYyREdDeG43dXc4OVNzb3J6TnJlVXFLclYyVDhYYkkxVzRmTzlTOWlNVVdXZlM3L0swL0tzZWQrc25YdW52TmNlN2RlQ3J6MVNrdE1GUUFBQU1BdWpuQUJBQUFBZ0YxYTlQdHZWUHZpNDYxMmZiT3dSSVl2WDFiUXIzaGRPZkVkS1Y2eFdWYWdWa1plZ1l5OGdtWS9aWjJSYVNxK2VZT0M3NytkM3BSZkpQY1I0MUtlbHEyZDhyQ2kzeTJWZlkrOVpMZzl5ZU5XSkt6WWhyVUtmVEFyN1Fsajk0anhpbGVVS2Z6UlBHV3pwU3k0RmZRM2FkcXhIOWVvOU54am10VFhNK0o0K1U0OVYvN1hubW5hOWhTaDVwWEczMXJ3M2RkU25pUjI3VDlZWnZ0T0NzNmVsbndxUC9MTloybm5lY2VkTG51WEhpbkh3cDkvcUpvbjcxYTh2RlJXYlpXTWdtTGxuWFZ4MnJuVlQ5Nmw4T1lOYWNlM01JdmJ5bmZhK1duSGJaMjZaVHh1NzkxZjl0NzlzOTlrTTBXKy9Fak9mUStXNzR3L3lEMWlqU3F1emJDVlJOMys5bHZlSTF2bjd2S01QbG54eWpMRlZxMlFZOTlCRFNicFNKN1RMT0dRWkRXTWppUzRoNHh1L25oTnFKN2dHanlpK2VNMmc5bStrendqajVkNzZCZ1pYcDlDNzcrbG1xZnZUM21QclZoTS9xbFB5VDl0c3B6N0RKTDdxT1BsUGZIWDhrNDRXNkdQNWlzNGEycGFSWUl0N0wzN3k3YjFGZzhPcDlSWWRZNW1jQjU0V1AwTG16MnhqWU1TV3hiWTJuZHMxbGhXS0poNys0MEc3SjI2eVpYbDUyN2s1ZDZxb0tWRVY2K1F2V3Z1eWdWSjRaQkt6eDByV1hFWitVWEttL1NIUmsreGQrMnQ2T3JsMnpsTEFBQUFBTDhFaEFzQUFBQUE3SklpeXo2WGYrcmtSa3Q3NzJobW0vYVNwUGptalR2dG12R3lUYkoxOXNrc2JxZFlTNFFMSk1VMnJaZi9wU2ZTanRzNmQwK0VDeG9JTFhvdjVhbjd4bmlPR0NkYmw1NnF2UE12Y3U0N1NLWXYvWW50TGUrbGM5OUJNb3ZiSlk4YkxyY2t5ZEZ6YitXZjl6ZEpVbkR1REVXV0xra0pBUmo1aGJKMzY2M1kycFdLbDVlbURyN2xhZmhZZE51REExa1dwT3NsU3QvWHZ2aDRTdWpEMW5ZM09kdDNVdTEvSDh0WmtyL3lsc3V5dHBWZFVsOUZJTk8yQ0kySnJmbE81ZGVuTGtJV25QYzNSVmV0VUdEMk5GbmgzTytKcysvK0tyZzArOVBxK2VkY0tpc1NTVGxtYTd0Ynl1dndaNHNVV2poTHJrTkdLUC84SzFWMTk5OVMzdFBrRmdGMTQzaEdqSmRzTnRVKy9ZQ2NBNGVtWC9NM2Y1YnIwSkU1NTUxSitWVy9VMnoxdHhuYk5sOTJXck1ETzRXWDM1cXpnb2JadG9NY2UrMHJLVkY1SXUvc1MrU2Y4WUxpRzljMTZ6b05HZm1GY2c4ZUllZkFZWEwwNlM4WnBxSXJsNm4yaGNjVXFTdjl2MFZrNlpKa2VFZVdwZkJuaXhUK2JGRWlsRERxQkhtR0hTUFhvTU1WVzd0U2diZGZVZkQ5dDFLMk1mR09PejM1WjF2SHJtcHo1eFJWLy92T3JOc0pOSWU5UjEvWmRrdFV4akFMaWxWeXk1T3FlZlloaFpjc2tHdndDRG4yMnE5WjQxazFWYW5oZ3JwcUJsWThuckcvby85QU9mb1B6RDVnZzgvMVQwSFJsZmNsUXhUbDEvMVJSWCs5VS9ZZWZWdDdXZ0FBQUFCMkFZUUxBQUFBQU94U0lwOS9xTnFwa3hYZENWc1FOTVdXSi9lYldzcS9KV3k1MXRaVkE3YVg0ZkZsZkZMZDFpNzFxV0hEbDYrUzJ5WXJzdndMVmQxelpjWnhYSWNjb2VDY042UzZ4VHl6dUsxc1hYcktDdFFxc25TSjhuOTl1Y3ppdGxubll1dlNNL1VwNlRwbTJ3NXl0ZTBnS1JFdWlTeGRrdEx1M1BzQTVmLythb1UvbXFlcSs2NXAvS2FiS0xub2JXVmVuRXpPejFlMzMzdTBhWXVSaFgrNlJZNDk5OTJlcVdWVjlkQjFDbit5VUpLMCtlS1RFNHY0ZFUrRFM1Snp3QkE1Qnd5UnJYTjMrZDk0cnRHbjBNT2ZMbExwYjBkTDBWakdkbWNUOTNLditmZGRzdSt4bDV6N0hTenY4V2ZKLzhwLzZodnIzdWN0bFF0Q0g4NlY0ZllvOUwvM01vWUx3cDh1Vkx5eXJFblgzWnBWVlpHMXpYQjVHdDIvUG8yWnV4Uy9aK1NFNUFLMzJhYUQzSHZzS2VlK2cxUngvUitUOTdwTkRGUGVjV2ZJS0NoUzVPdFBGSGo3RllVL21wK3hhK3pITlZMYVJoOVNmT002MVQ3OWdQeXYvRWVla1JQa0dYMmk4czc0ZzhLZkxsSzhMQkdZc25mdkkrZitoeWk4WklHY0J4d3FLeHlTNWZHcTRJL1hxdnBmdHltMElMM2lTWE80RHo4bVVmWEZNQkpQNDN0OEt2ajlsYXE0OFJKVjN2Ri9HZC9ma2h2K0piTjlKMjArLzFoWjhRYWZ5UWEzYVd5cExCR05wdmVMeHhXY04wUCthVTlubkZ2Qkg2OU5DOG5zQ1BhdXZSUmR2VUxPb2tHTmQzYTZaSy9iaXFlZzUxNHF1L1EwK2FkUFVjRkYxMlU5SmJwNnVleGRlN2ZVZEFFQUFBRHN3Z2dYQUFBQUFOZ2xoRC81UVA2cGt4WDk3dXZVQnNPUWMrQXdoVCtjMHpvVDI2S3hoOXBibEZGM3pkeUwzYzFoNzlaTFJWZmUxNFJMRzRrdEdUeSsxTVA1aGZLTVBrbWVFY2ZMOFBwazVoVW10eC9ZVXZJOHZIaWVGSW1vN0lwSmlZWEVCZ292dVZHT3ZRK1FyTGpLcno1UHNRMXJzODhqd3dLd3JmTWVrcVRvRHl1em4yZXpTM1dWRURLS3hkTENBVnRDSEczdStXOXFYM3ZxLzNJYmVRV1NaY2tLaGRRVXdVWHZLdkxkMGtiN09mY1pKSHZQdmdyT25aRmM4RzFNYk1OYWVjWk9sSmxmbUxIZFZSY0dpRy9lS04rSnYyN1NtRnNMZlRoSDBXL3I1MTUyMlVURmF5cFQraFQ5L1Y3WnU2VXVhRnJCZ0tvZnVVbEZWOTh2Ny9oSmluejlXVElrWWpnY2lUNTFQOXZJMGlXS2ZKdjkvUWt0bkszUXd0bk5ubnN1SlhkTmFkSHhESzlQN3VISEtMcjhDOWw3OTFkczNXcjVYMzFLZWIrNlRBV1gzcGdNd1RqNzdxLzgzMStWUE0vV29iTWtwUnhMZXkrcnlsVnh4eFd5L0xXS2w2N1BQZ21YVzc0ekxsUjA1VElGM25vNVl4ZXJ0bHIrcVU4cE1QTy9zdmZzbS9JNTg1MXhvUlNQeXo5OWlwd0hIS3I0NWcycWZ1ZzZGZjcxYnVXZit4ZVplZmxaeDIyTVVWQXM5K0NSQ3N5ZUp0ZkJSeWhlWGFuYTUyOVQ0UlczcStDU0cxUng3ZS9UcTVCc1BlOVFJQmxpeW5xTkxRR3dTTjMzc3U3N0gxMzd2VXJQVDYvS3NyV0tteTZwUHljZTIyRlZESkxoZ29aYmYyeGhXUXA5OEk1czdUcW1oTUFNdDFjazVBblJBQUFnQUVsRVFWUzJkaDBiclp3VFhiVkM5bTVOM0hZQkFBQUF3QzhhNFFJQUFBQUFQMnZoRCtlb2R1clRpcTFwVU1iY01PVWFQRUxlNDg2VXJXTVhsWjU5Wkt2TXo2b3JzZCtTVlFRYVkzaThpV3NIL0MwMlp2VDdiMVQ5MksxcHgyMGRPcXZnNHV1em5tZnZ0YmZjdzhmS2ZjaVJrdE9sZU9rRzFiN3dUd1huemtqMmNRMGNKa2tLYmxrSURxY3Z2aHQ1QlhMMDdpZXJwa3BHWG9HOFkwNVY5VCt6bCtIUE9KZXVQWlAza28zMzJEUGtQZmFNck8yaFJlK3ErcUhVK3pWY2Jpa1dVN0RCRTlxT1h2MWs2OUlqK2Rvc0tKWlZYZEhrMEVkby9zd205WFAwNkN0WmxtcW5QQ3pMWDlPa2N5VEpjL2hZbWUwNzVSNjczNEZ5OUR1d3lXTnVFZHV3TmlWY1lJVUM2ZHROWk5sR0l2cmRVZ1ZtdmlUUDBTZkxkK0t2VkhGRFhRV0tMVStZYngwY3liRmRnNzNIWG5JTk9yeFo4N2FpRWZsZmZEeHJlM0RXVkZrTlA1K21LY05tejFyUndIWFFNSmxabm03M2pqdGRoamRQZ2RtdktiOXVVVGo0M25UWmUvYVYrN0NqNU5oem44UWwyblNRcTdDay9rUm40cjF3N1QrNC9wZzkvYTk0UE1PUFNWWjh5R2JMZGdpbUwxOTU1MXlhczY4a0tSWlY1TXVQRTljL2JKUWNmZlpSNlAyM0ZOdFV2NDFEYlAwUHFyenR6eXI2KzcxeUhYeWtBck9tTlQ1dUJ0NWpUcFdjTGdYbnpwRHI0Q01rU1pHdmxzai82bE55N25ld3JJYlZCcmFCa1Y4a1NiS3FLeVhUVk50SDM5aW1jY0lmdjYrcWU2OXF2T00yc0hmcnJkRGlIQUU1dzVCLytoUVpUcGVLcm5rd1dRa2pYcnBCMFhVcjVSNmNlM3VRNk1wbGNoMHlvaVduREFBQUFHQVhSYmdBQUFBQXdNK1BGVmQ0OGJ5Y29RTGZDZWZJYkZDeXZ6WEV5elpKa3N5U2RqdnRtcmFTOW9scmwyOXFzVEd0VUZDeHRUbWUrRzg0aHc2ZFZYemo0N0x0bnFnV0VOKzRUdjQzbmsrRUNyWXF2Mi9rRjhxeDEzNnlxaXVTQzVhWmVFYWZKRG1jOHIvOHBKejdEcEpyOEpFS3pIeFIwWlhMbWpRZncrMlJzOThBS1I1WDVPdFBzL2FML2JoR3NSOVhaMjFQcTR4UmR3L3g4bExWUEhsM3luSFhZYVBrM085Z0tScVJXZHhXWmtrN1JWZDgyYVQ1YnMzUmY2QWN2ZnRsYmJmMzdDc3I2SmRuOUltTmpoV2NVMS9kb096dnYwbXJFT0hjNXlBVi9QRmFSVmN0VitVdGw4bUtaZDdtd0hmeWIrVTU2Z1NGRjg5VDFhTTNwM2RvN3RZQkRkVFdMZkQ3cHo2VlBMYWxmSDFUdHlXd2Qra2h6NWhUbW5maFVEQmp1S0Q2WDdmS2NMa1ZXNzgyTlJ4aWQ2amd3cXNsdXoyeERVaUc5eXN3ODBVWmJxOE10MGRXVFZYeXVLMURaM21PT2tIeDBnMEtMWnF0L1BQK21teXJlZXBlQmQ5OVRiR05pUVg3NFB5WnFubmlqbVI3MGRVUHl0NnpyMHJQUFNaNUxHL1NSWEtQUEQ3bDJ1N2g0NlM2aWcrTk1kdDFsUHVJWXh2dkdJbW9adkw5TW92Ykt1K01DNlZ3U0xXdlBwWFdMYloycFNwdnZUeFJZU1RXL0JDQTJiNlRQQ01uS1BMMXAybS9lL3hUSjh2LytuTXk4d3ZsKy9YbGFlY2FkUlU1OG43MXA3UVFTL0RkMTFJQ1JyWjJpZUJIckdLelpGbnl2NXJZaXNNemNvSU1YNzZDczZjcFhwMTVxd3pEN1pWbjVQR1MzWkh6OThiMk1qdDNrelczTm1jZjM0bS9VdFY5MTZqcXdldmtIalpHVm1XNWFxZE9sdUgyeWp0K1VzNXpyZG9hMlhidjFwSlRCZ0FBQUxDTElsd0FBQUFBNE9jakhsZG80V3o1cHoyZHZwQmpzOHM5WkxTOHg1Nytrd2dWYkJFdkw1VVZxSlhoOGNrc2JwdXpoSGRMTU50MmtGeHV4U3MyeS9MblhveHFEbHRKdTR3THRlYldUMU52ZmJ5NHJWVFVScEhQUDFUZ25WY1UvblJSY3BIUExDeFJ2TEpNa3VRNitFakpOQlg2MzV5c1QvVGJkdDlEM21OT2xSVU1LRGozRFVXV2ZhYWlxeDVvVWxuMExad0RoMHBPbDJSWnNuZnRxY2czbjJYc0YxbzBXLzVYL3RQb2VDbnoyNjJMb3F1V3A0LzEvbHNLdmY5Vy9mVWxSWEpVVGNqRzJYOWc0cjBQaDFJWFNwMU9TVWF5MG9OM3pLbUovZWNkenNUV0RWc3ZkTnZ0a3MydThCY2YxWmUwYi9BRXZsRllyUHl6TDVFc1N6VlAzcDMxOCtNZU5rYWVrUk1VTHk5VjlSTjNwRmNrYUFtUnNHcW5QSnc2UDZkTGttU0ZteGRjcUozeXNBTHZ2dFpvdjVJYi9wWHg4NXovdS85VCtQUEZDaTJjSmR0dXU4czlZcnpDbi8xUGtjOC9UTHpIaGlIbnZnY3IvN3kvcFZXMWtCSy9Bd3IrZUszc1BmdXE0aDhYS0Y2eFdaTGtPLzFDeWVsUzdjdi9UZzhsUk1MSklFdnB1Y2RrREMwMFZQUHNRNnA1NGRHVW4wZnA3OGNuZDBuSnhIQzZWWEx6RXpMY1BzbUtLKzZ2VWVWTmx5UVcyck9wK3doNng1MHV3NWV2MnVjZVVYempPaG1GeFdsZE0zMHZtaXJ2bE45SkRrZEt3S1IrRHBZVUNjdnc1aVdxb2pSVTkxbHgxMVU3MkZyNHMwWFMxdUdDVG9sRjlkajZIeExoZ3JydmYrU3JUMVI0eFcxeTlCdWd5dHYrclBqbURTbmptRzA3cVBEU215UzdRNEczWDFidEM0OXQ2NjAyeXJIN0hqS0wyeW80ZDRiY3c4Wms3T01jTUZRRmw5NG8vN1NuVlhYL3RUSWNEam43RDVEdjVOOWxyWndoU2NGM3A4dnMwRW4yam9RTEFBQUFBRFNPY0FFQUFBQ0FuNzVZVk1INWI4ay8vVm5GTjY1TGJYTTQ1QjQrVnQ2eEUzZHFkWURtaUg2N05QSDBlWi8rQ2kxNmI0ZGV5MUZYV2oyNnZQbFB5T2RpdHR0TnZnbm5wRGNZbVZjdVkrdlhxT3F1dnlXZVd0NmEwNjJTZTE1UWNONmJxbm5pRHJrUE8wcVNzcjR2Wm1HSkNpKzVRYkk3NUgvcDM3SnFxaFJkOFpVQ2I3OHN6MUVucU9DU0cxUjUyNTlsMVZabm43eGh5RE55UXZMUGViLzZreXIrY1lHczRQWnZHMkVXdDVYaDlpaTJMdmRUeTY0RGgwaFN6dW9NamFtNDdjK0tMdjhpK2JybzJrZGtldk5VOXVjems4Y2NlKzJud3IvZXJab3BEeXY0enF2SjQ3N1R6bS8wS1g3WEFZY2xTdWdiaG9xdXZFK1JaWjhyL01sQ2hULzVJTEh3YWhqeUhuZW12QlBPa1JXb1ZkWDkxK1IrMzF1WTRVNXM5NkZJK3JZWnVWalJ5RFlISUJ6OURwUnJ5R2daTHJkQ0MyZkpiTk5lbmxFbnl2TFhKTUlGVmx4VkQxMWZWLzcvaUxwdFB4NlZsUGhzMkRwMFZ1VHJUeFZkdVV6T2dVTVRnWmdiTDVJaUVjWFdmcStJeDVNTW9HVFYxTG5Ib3VrVkFuSnNHeUZKdmxOK0p5Ty9TSUczWDFaODQ0L3luWEdoQ3Y3d0QxWGNlSEdqMzQvUVIvTms3N0dYQW0rKzJMVDVOVk4wM1NvWlh5eFc1S3NsV2Z2RWZ2ZytwWHJERmlXM1B5MnpmU2VWbmo5T2l1ZmVoc1RSYysvRTlWYXRTRGtlK2VaVFZUOTJtL0xQL1l1S3JubFFOZisrUytFbEN5UkpycUZISysrMDgyWDQ4dVIvNlFuNXB6M2QzTnRydHZ6ZlhxSE5GeHduNTRBaE11dTJzbWpJdWY5Z09iZmVLcU1SOGFvSzFiNzB1Tm84OEVwTFRSTUFBQURBTG81d0FRQUFBSUNmcmxoVXdYZW55Ly82bE9UMkFrbE90endqanBOM3pLa1puNWo5S1FrdFdTQkgvNEZ5SG5EWURnOFhPQTg0TEhITlR4YTA2TGlSYno1WDVjM3ArN0hiT25kWDhVMVBwQjJQVjVTbEJ3c2ttWG41a21uSzFxYTliRjE2eXQ1akw4VXJ5eFJabGw1SndMYmI3aXI4MHkweTIzVlVaT2tTQldhOGtHeXJuZkt3N0YxN3liSG52aXErL2xGVlBYQ2RvdDh0elRoMzkvQ3hzdSt4cDJJL3JsWncza3o1VHZtZEN2OXlweXJ2K0wrVU12WGJ3ckgzZ1pLa1NJN3REbXlkdTh0NTRHR3kvTFVLZjdGNHU2NjNJd1hmbTY3Z3ZCbHk5aHNvMTZEaGNoNTRtQng5RDVCdjRnV0tyZjlCVmlnZ2U3ZmVzcXJLVlhIN0ZZcXQvcmJ4UVZ1UTRmR21WMi9Zd2R4REUwK0pCOTU3UFh1bmNFaFY5MTZsNG44OElzZWUrMGgyaHhTTnlORm5IK1gvL2lyNXB6MHQvMHRQeU42dHQ1d0hEVlArMlplcStsKzNLZkRPVkduV3RKMTBKK204NDgrU2UrUUV4VXZYeS8veXYyWDVhMlhmWTArNURoMnBvaXZ2VS9WanQ2UXR1Rzh0OHRVU1ZkMy9qNndWUjdMSlArZFNXWkZJMm5HandmWU53Ymt6RkhyLzdXYU4zVnlHMnlOSG4vNnkvTFdLL2ZCOVdudG80U3pGeXplcDRNSnJWSERKRFFyOTd6M1ppdHZLM3J1LzRodlhxZktlSzFNQ1B6dGF3Y1hYcStyZXExVDB0M3RhWkx5cSs2NVN3VVhwMVRZQUFBQUFJQnZDQlFBQUFBQitlaUpoQmVlOGtURlVZSGg4OGh3MVFaN1JKOG5JSzJpbENUWlBhT0ZzNVoxMnZsd0REbE9OMTllaTJ4VnN6ZkRseTNYQVlGbEJ2OEtMNSsrUWEyeXZMV1huWTJXYjVCbHhuQ1FwdkhoZTJvS3g2N0JSeWp2cklobHVyNktyVnFRdllzWmlxcnJ2YWhWZWRyUHNQZnVxNk1wNzVaOCtSWUdaTDZZOFRXKzI2eWpmeWIrVkpOVSsrN0RDbnkyU3ZWTTN1WWFNVXNtdFQ4bi8yak1LTFp5OXpmZmpPakFSNW9oOC9XbldQcjRUZmlVWmhvTHpaa2lSNXBYMDMrbGlNWVUvVzVRb0hlOTBLKy8wQytRKzRsalpkdHU5dm8vTkx1L1JKeXUwNUFORlB2K2ZyR0NnMFdIYlBQaHFvMzF5TVV2YVMzWkgvWllPTzRGWjBrNnVnNFlwdnVsSFJiNzhLR2ZmZU5rbVZkejZKOFUycmsxc1NTSEozcTIzSkNXM2NLbisxMjBxN3RaTHJxRkhLN0xzY3dYbnp0aXhONUNGclVObjVVMjZTSTU5RHBKVldhN0tPLythL0oxVS9kZ3RVandtMTVEUktycm1vY1IzNnUyWFpWVlhaaHhyVzM0ZXpvT0dONmxmdkhSRDQ1MjJrK3ZnSXlXN1ErSEZjN09HSkNMZmZTMy9teS9JZCtwNWNnMDZQSEV3SEZUTmM0OG91dUtySFQ3SHJUbjIyay9PZlFlcDVzbTdsWGRPZXRpck9hcWZ1RlBPQVVQazZOTy9oV1lIQUFBQTRKZUFjQUVBQUFDQW40NVFVSUhaMCtTZjhieXN5dktVSmlPdlFKN1JKOGt6Y29JTXI2K1ZKcmh0ckpvcUJlZlBsUHVJWStVK2Nyd0MwNTl0MG5uaGo5OVg2ZGtaOWhQUHdqUHllTW5wVXZETi83Wkl5ZittTUR5Sm40VlZWN3JkQ2ljV3oyMXQybWZzYisreGx5UXB0bUd0SWw4c2xtMjNMZ3A5T0xlK3ZYc2YrVTQ3VDQ2K0IwaEtiQ05ROWNBL1pQbHIwc2F5YXFwVWNmT2xLcmpnU2prSERKRjMvQ1I1UnArb3dNd1g1WC81U1puRmJWWDBmM2ZJeUN0UStOTzZCWE1sRmxCakc5ZkplOXdaOGsyOFFMNkpGOGdLSkJaWFhZTkh5cjdIWG9tRlJzdVM0ckhFSHZOMnV3eTdRN0xaWmRqdENyNy9sc0pmZml6bkFZTVZYZkdsNHFYck05NnYrNGhqNVJ3NFZGWXdJUC8wS2MxOWUxdU11U1dJaytzcGM0ZFQ5czdkWmUvWlY4NisrOHV4OTRFeTZzcXZSNzcrVktFRjc4alJaeDg1RHp4TXJzTkd5WFhZS0NrYVNiUXRXYUR3eHd1eUxqWkh2MTJhZUMrM1l1dlNVNGJia3pxRnZ2dExNaEtWSUxZRU1ReFQzdU1uSmNiSjhIUjVZOXlIalVxV3ZzL0ZLRWl0Z09JZE8xR3lPeFI0NjZWaytNV3FUWHdPVThJV2RXSnJWOWEvY0xubEhGQzNGY1kzbnlmT0RmcFY5ZUIxOHAzOFc0VStYZGpzKzlndURxZWMvUWJJUFdTVW5BT0dTcWFwNlBJdlZQWFFEYWsvczNoYzFZL2Rxc2l5TCtTYmVMNjg0eWZKTzI2aXdoOHZVSERCMjRwKy80M2k1YVhiTlpXeXl5WXFYcE1lVmpEekNsVnlWOU8vSTY1RFJzaTV6OENNYlVaQmtTUXAvemRYS1BFRlRoVmQ4MTFpYTVXeHAwbVNnblBmVEoxTGNWczUrdTZmMkdaZ3Y0TVRXM0pFSWdvdGVsZG0rNDV5OU5sSEJSZGRKNnU2VXVHdlBrNXNmYkZxdWFKcnZtOTBLNHJ0NVIxM3V2eXZQYVBLbXk1UndVWFhOVHRrRjYrcVVOVjlWeVYrWjQ0NWRRZk5FZ0FBQU1DdWluQUJBQUFBZ0ZabitXc1ZlT2VWeEZQbkRjclVHNFhGOG80NVZaNGpqNU5jN2xhYTRmYXJmZVZKdVFhUGtIZnNhUXErTjMyN3kvRTNaT1FYeVRQbUZGbitHdmxmZTZaRngyN0lQV0o4b2dKQk5KSmNRRTArd1JzT0t2YmpHdGs2ZGxIaC85MnAyS1lmNitmb2ROVS82Zi81aDRxdVdxN0tXeTVMdHBzbDdWVDA5M3NscDB1S1JlVi83Um41WDUyY2UwRThFbGJWL2RmSWZmZzQrVTcrclF4ZnZtSWIxa2xLQkFYTWRoMFZXN2RLMVkvY21IS2FmK3BUQ3I0L1U1NGpqcFZ6MzRObDY5UlZVdUtwYmx1SHpvMitCOUhKOThrNzVoVEpaczlhTXQvV3NZdnl6dnlESktuMitYL0txaXJQMkc5SEtiemlkdG5hZFpSbFdZbDdpc1dTNzAxaWdqYmxuWFd4Yk8wNnlXemJRYmIySFNYRFREYkhONjVUY003ckNuNHdLN2tGUW5ETzY1TE5MdWUrZytRYWRMaWNCeDRxUi8rQmN2UWZLRTI2U0lFM25sUHQ4NCttemFYeXJyK21mZWFMcm4xRTl1NTlVbzdadS9TVTc0d0xwVmhNOGNveXhhc3JaU3R1azF6NEQ4NStyZG52ZzcxclQ5azdkMis4bzlPVjJIYWhUbVRsTXRtKy9sU0JPVzhrajBYWHJaWlZYU25YSVNOa2E5TkI4WXF5OUhFY0RqbDY3Q1dqb0ZpUkx6OVNmSFA5RS9qUmxjdFVlZnNWemI2SGJXSGJmUTk1amhnblc1ZWVjdlRvSzlWdE94RGJzRmIrYVpNVFd3NWsyV0lpT09kMWhUNmVMKyt4WjhnOS9CZzVEeG9tNTBIREpFbFdkYVZxWDNwY3dYZW5iOU84ckZCQUNxVXZ3RnNPWjdQR3NYZnRLVmV1S2dpaG9GeDFjMjdJOFBna20wMjJEcDBWWGJsTWthK1d5RE4yb3V6ZGU4dXh4NTR5MjNWTTlvMnRYYW5nZ25jVW5Ec2orUjIyZCs4ajk5RFJjZzRjSnRmQlI4aDE4QkgxOTFGZG9kb1hIdHVobFNtOHg1NmhTSi8rS3J0aWtueW5uaXYzOExGTk9pLzQ3blRWdnZTNENpNjZub29GQUFBQUFMWUo0UUlBQUFBQXJjYnkxeXJ3NWdzS3ZQVnk4c254TGN5U2R2S09QUzJ4YU5MTVJhZWZJcXV5WExYUFBLaTgzL3haZVdkZHJPcUhXbmFmNi95ekw1SGg4YW42bnplM2VIQ2hJY1BobE91QVEyVlpjVmxCdi93dlBaRW8rVituK3RHYmxYZjJKWEwwNlMvSDNnZlVueGlQSi9aM256NUYwVlhMMDhhTmwyMVN6VE1QeW5YUU1OVTgrMURxaytDNVdKYUM3NzZtME9KNWN2WTdNTG5OUVdEbWYrWFljeC9WL09mZWpKVVA0cVViVlB2ZmY2bjJ2LytTREVPR3l5TzVYRExzVHNsbWsySGFKTU9RVERONUhWbHhLUjVQTE5DKzlxeHM3VHNwTlArdGpOT0tyZjlCNGM4UzJ3WUVaMDlyMnIyMG9PajMzOGpXcnFNTWgwUFJWY3NWbVBtU3JPcUtyU1lZa3d4RGpuNEhTcEdJWW10WEticHl1U0xMUGxkazJlZkpjdjVwWWxHRmx5eFFlTWtDeWVHUWM3OUQ1RDdrU0RuNkQxUnd6dll0cU1ZMnJrMjh6emFiekpKMk1rdmFTVXFVMy9lLytsVGltczFVTStWaEJkOXBmRnVHa3R1ZlRtN2JJVW1oZVc4cU5DLzFpWGFGZzZxNjcycjVKbDZRMlBhZ3R5dDlJTXVTVlZXaDBQeVpxcG55Y05Nbkdncktpb1FhNzlkRThiS05jaDE4aEl6OElzWExOaW44NlNLRlBwelQ2QllQVzFqVmxhcDk5aUg1WC82M25BT0d5alhnTURuMjNFOVdOS0xRQjdOYWJKN2JxdmFGUjFYN1FucVFwYW5NdGgza0dYMlNhcDk1VUxMaXNyWHZLTmVndzJVRkE0cDgrYkhDWHl4VytOT0ZHWDhQUlZjdVU4M0taZExURDhqZXRhY2NlKzRuZTY5K3NuZlpRMlpCc1VJZjdmaHRhUng3N3FjMkQwMVZ6Uk4zcUdyaGJNbWJMM3YzM3JKMzZ5VjcxOFNXSE5IVnl4VmR0VUxSbGN0aytXdGt0dStrTmcrOHNzUG5CZ0FBQUdEWFpWaFdscGc2QUFBQUFPd2dWazJWQW0rOWxEbFUwTDZUdk9NbXlqMWt0R1JydVR4MGM3WVgySkh5ZnZObnVZZU5VYzJUZDIzems3OE51VWVNVjk1WkZ5czQ1M1hWUEhGbmk0eUpGdUp3SnJZRGlNVWE3OXNLREcrZWpMd0N4VGV0ejEwaG9pbHN0clQ3Tk50MGtPRjBLclorYmZQR3R6dGtPSnlTMHlrcm1QbEpkelRPMXJtN3JFQ3Q0bVdiV214TXc1dVhNYXp6YzJUa0Y4cXFUbXpSWUhqelpKYTBTNFFKV3Ztdnl0citaM2F6K2tkL1hLM1lEOThydXJJdVRMQTZFZDZ5ZDYwTEczVHZJMXZuN3JMWFZXZ0JBQUFBZ0cxRnVBQUFBQURBVG1OVmxzdi81Z3NLdkRNMWJWL3FaS2hnNkpqNko4VmIwRThsWENEVFREeU5IWXR0OTk3bHlTR0wyMG8yVzJJQk1iNmRDOFFBZ0ZiVjNIQUJBQUFBQU93c2JJc0FBQUFBWUllTGwyMlMvL1huRkp3elhZcEVVdHBzSGJ2S2U5d1pjaDB5WW9lRUNuNXk0bkhGU3pjMDNxODVRN1pRU0FFQUFBQUFBQURJaG5BQkFBQUFnQjBtWHJaSi9sZWZVbkQrVENrV1RXbXpkZWtwMy9nejVSdzRWREorQWFFQ0FBQUFBQUFBNEdlTWNBRUFBQUNBRmhmZjlLUDhyejJiTVZSZzc3R1h2T01ueWJuLzRGYWFIUUFBQUFBQUFJRG1JbHdBQUFBQW9NWEVmbHdqLzdTbkZmcGdsbVRGVTlvY2UrNHI3M0ZueXRGL1lDdk5EZ0FBQUFBQUFNQzJJbHdBQUFBQVlMdkYxbnluMnFtVEZWNDhWN0tzbERaSC80SHlqcDhrUjU5OVdtbDJBQUFBQUFBQUFMWVg0UUlBQUFBQTJ5eTI1anZWdnZTRXdrc1dwTFU1OXg4czcvRm55YjdIbnEwd013QUFBQUFBQUFBdGlYQUJBQUFBZ0dhTGZ2K04vRk1ucDRjS0RFUE9nY1BrR3o5SnRpNDlXbWR5QUFBQUFBQUFBRm9jNFFJQUFBQUFUUlpaOXJuOFV5Y3I4c1hpMUFiRGxHdndDSG1QTzFPMmpsMWFaM0lBQUFBQUFBQUFkaGpDQlFBQUFBQWFGZm55bzBTbzRKdlBVaHZxUWdXK0U4NlIyYTVqNjB3T0FBQUFBQUFBd0E1SHVBQUFBQUJBVnVGUFBwQi82bVJGdi9zNnRjRm1sM3ZJYUhtUFBaMVFBUUFBQUFBQUFQQUxRTGdBQUFBQVFKcXNvUUtIUSs3aFkrVWRPMUZtU2J2V21Sd0FBQUFBQUFDQW5ZNXdBUUFBQUlBRUs2N3c0bm1xbmZxMFltdStUVzF6dXVVWmNaeThZMDZWVVZqY092TURBQUFBQUFBQTBHb0lGd0FBQUFDL2RQRzRRZ3RueXovdGFjVitYSjNTWkhoODhodzFRWjdSSjhuSUsyaWxDUUlBQUFBQUFBQm9iWVFMQUFBQWdGK3FlRnpCZVcvS1AvMVp4VGV1UzJreThncmtHWDJTUENNbnlQRDZXbW1DQUFBQUFBQUFBSDRxQ0JjQUFBQUF2elN4cUlMejM4b2NLaWdzbG5mTXFmSWNlWnprY3JmU0JBRUFBQUFBQUFEODFCaVdaVm10UFFrQUFBQUFPMEVrck9DY04rUi9mWXJpWlp0U21zeVNkdktPUFUzdTRXTWxoN09WSmdnQUFBQUFBQURncDRyS0JRQUFBTUN1TGhSVVlQWTArV2M4TDZ1eVBLWEpiTjlKM25FVDVSNHlXckx4dndjQUFBQUFBQUFBTXVOdkR3RUFBSUJkVlNnby84d1hGWmo1b3F5YXFwU21aS2hnNkJqSk5GdHBnZ0FBQUFBQUFBQitMZ2dYQUFBQUFMc1lxNlpLZ1prdktqQnJxcXphNnBRMlc2ZHU4aDUzcGx5RFI3VFM3QUFBQUFBQUFBRDhIQkV1QUFBQUFIWVJWbVc1L0RPZVYyRFdOQ2tjVEdtemRla3AzL2d6NVJ3NFZES29WQUFBQUFBQUFBQ2dlUWdYQUFBQUFEOXo4YkpOOHIvK25JSnpwa3VSU0VxYnZjZGU4bzZmSk9mK2cxdHBkZ0FBQUFBQUFBQjJCWVFMQUFBQWdKK3ArS1lmNVgvdFdRWG56NVJpMFpRMlIvK0I4bzQ1Ulk3K0ExdHBkZ0FBQUFBQUFBQjJKWVFMQUFBQWdKK1orS1lmVmZ2eWt3cDlNRXV5NGlsdHpnTU9sWGY4Sk5uMzJMT1ZaZ2NBQUFBQUFBQmdWMFM0QUFBQUFQaVppUDI0UnY1cFQyY05GZmhPL0xWc1hYcTAwdXdBQUFBQUFBQUE3TW9JRndBQUFBQS9jYkUxMzZsMjZtU0ZGOCtWTEt1K3dURGtIRGhNdnZHVENCVUFBQUFBQUFBQTJLRUlGd0FBQUFBL1VkSHZ2NUgvMWFjVS91U0QxQWJEbEd2d0NIbVBPMU8yamwxYVozSUFBQUFBQUFBQWZsRUlGd0FBQUFBL01aRmxuOHMvZGJJaVh5eE9iYkRaNVI0eVd0NWpUNWZacm1QclRBNEFBQUFBQUFEQUx4TGhBZ0FBQU9Bbkl2TGxSNGxRd1RlZnBUWnNDUlVjZjViTWtuYXRNemtBQUFBQUFBQUF2MmlFQ3dBQUFJQldGdjdrQS9tblRsYjB1NjlUR3h3T3VZZVBrM2ZzYVlRS0FBQUFBQUFBQUxRcXdnVUFBQUJBSzhrYUtuQzY1Ums1WHQ2alQ1RlJXTnc2a3dNQUFBQUFBQUNBclJBdUFBQUFBSFltSzY3dzRubXFuZnEwWW11K1RXa3lQRDU1UnAwZ3o2Z1RaZVFWdE5JRUFRQUFBQUFBQUNBZDRRSUFBQUJnWjRqSEZWbzRTLzVwenlqMjQrcVVwbVNvNE9oVFpIaDlyVFJCQUFBQUFBQUFBTWlPY0FFQUFBQ3dJOFdpQ3M2ZktmLzBLWXB2WEpmU1pPUVZ5RFA2SkhsR1RpQlVBQUFBQUFBQUFPQW5qWEFCQUFBQXNDTkV3Z3JPZVVQKzE2Y29YcllwcGNrb0xKWjN6S255SEhtYzVISzMwZ1FCQUFBQUFBQUFvT2tJRndBQUFBQXRLUkpXNEoxWDVaL3h2S3pLOHBRbXM2U2R2R01ueWozOEdNbmhiS1VKQWdBQUFBQUFBRUR6RVM0QUFBQUFXa0lvcU1Ec2FabERCZTA3eVR2dWRMbUhqSkpzL0NjNEFBQUFBQUFBZ0o4Zi9tWVRBQUFBMkE2V3YxYUJkMTVSWU9hTHNtcXFVdHFTb1lLaFIwdW0yVW96QkFBQUFBQUFBSUR0UjdnQUFBQUEyQVpXVFpVQ00xOVU0TzFYWkFWcVU5cHNIYnZLZTl5WmNoMXlKS0VDQUFBQUFBQUFBTHNFd2dVQUFBQkFNMWlWNWZMUGVGNkJXZE9rY0RDbHpkYWxwM3pqejVSejRGREpJRlFBQUFBQUFBQUFZTmRCdUFBQUFBQm9nbmpaSnZsZmYwN0JPZE9sU0NTbHpkNWpMM25IVDVKei84R3RORHNBQUFBQUFBQUEyTEVJRndBQUFBQTV4TXMyeWYvcVV3ck9ueW5Gb2lsdGhBb0FBQUFBQUFBQS9GSVFMZ0FBQU1EL3MzZmY4VkdVK1IvQVB6T3pNMXRUNldEb1BkUUFBb0tvd0FHS0doWDFRRVh2OUx6elRqM0xxWGZxV1ZGUFBYc3ZwejhWRkF1S0lJcW9vQWdLS2lTMGhONDdoUFJ0TXpzenZ6OG0yV1N6dXlrUWtnQ2Y5K3YxZS8zSVBzL01mSGNTRmkvUFo3NFB4V0FjM2cvZkZ4L0VEQlhJUGZyQmxUa1ZjdnFnUnFxT2lJaUlpSWlJaUlpSXFHRXhYRUJFUkVSRVZJbStmemQ4YzJjZ3VHd2hZQm9SWTNLZndWYW9vSHZmUnFxT2lJaUlpSWlJaUlpSXFIRXdYRUJFUkVSRUJFRGZ2UTNlT2RPaHJ2Z1JNTTJJTVdYZ0dYQmxUb1d0VTQ5R3FvNklpSWlJaUlpSWlJaW9jVEZjUUVSRVJFU250TkQyamZCOS9oN1VWY3VpeHBTQlo4QTk2VnBJYVowYm9USWlJaUlpSWlJaUlpS2lwb1BoQWlJaUlpSTZKV21iMXNJM1p6cTBkU3NpQndRQnl1QlJjR2RPWmFpQWlJaUlpSWlJaUlpSXFBekRCVVJFUkVSMFN0RTJyWVgzNHpjUjJyd3Vja0FRWVI4K0JxNExyNExVSnExeGlpTWlJaUlpSWlJaUlpSnFvaGd1SUNJaUlxSlRncGF6MHVwVXNIRk41SUJrZzJQa2VMZ3V1QUppaXphTlV4d1JFUkVSRVJFUkVSRlJFOGR3QVJFUkVSR2QxTlJWeStDYk14MmhiUnNpQjhwREJSZGREVEcxUmVNVVIwUkVSRVJFUkVSRVJIU0NZTGlBaUlpSWlFNCtwZ0YxeFJKNDU4eUF2bnRyNUpnc3czSFcrWEJObk14UUFSRVJFUkVSRVJFUkVWRXRNVnhBUkVSRVJDY1B3MEJ3K1VMNDVyNFBmZit1eURIRkFlZllUTGdtWEE0aEthVng2aU1pSWlJaUlpSWlJaUk2UVRGY1FFUkVSRVFuUGoyRXdOSUY4TTJiQ2VQUXZvZ2h3ZW1HYzl3bGNJNmJCTUdUMkVnRkVoRVJFUkVSRVJFUkVaM1lHQzRnSWlJaW9oT1hIa0xnKzNud2ZUa1RSdjdoaUNIQmt3am4rRXZoSEhzeEJKZTdrUW9rSWlJaUlpSWlJaUlpT2prd1hFQkVSRVJFSng1TlJXRHhWOVdHQ2x6akx3WHNqa1lxa0lpSWlJaUlpSWlJaU9qa3duQUJFUkVSRVowNGdnSDRGODJGYi81SE1Jc0tJb2FFcEJTNHp2MDluS012WktpQWlJaUlpSWlJaUlpSXFKNHhYRUJFUkVSRVRaN3A4OEwvM1d6NEY4eUNXVm9jTVNhbXRvQnI0aFE0empvUGtKVkdxcENJaUlpSWlJaUlpSWpvNU1ad0FSRVJFUkUxV1dacE1md0xac0gvN1d5WWZtL0VtTml5TFZ6blh3SEh5SEdBeFArc0pTSWlJaUlpSWlJaUlqcWUrRnRZSWlJaUltcHl6S0lDK09aL0JQL0N1WUFhaUJnTGh3ck9uQUNJWWlOVlNFUkVSRVJFUkVSRVJIUnFZYmlBaUlpSWlKb01zNmdBM3JrekVGZzhEOUMwaURHcFRYdTRMbHlHZzhVQUFDQUFTVVJCVkx3SzltR2pHU29nSWlJaUlpSWlJaUlpYW1BTUZ4QVJFUkZSb3pQeUQ4UDM1WWV4UXdWcFhlRE92QXJLNERNQmdhRUNPbnA1MTR4dTdCS0lpSWhPZXMzZlhkVFlKUkFSRVJFUjBYSENjQUVSRVJFUk5Scmo4SDc0dnZnQWdhVUxBRDBVTVdicjNCT3V6S2xRQmd4dnBPcUlpSWlJaUlpSWlJaUlxQnpEQlVSRVJFVFU0UFQ5dStHYk93UEJaUXNCMDRnWVk2aUFpSWlJaUlpSWlJaUlxT2xodUlDSWlJaUlHb3krZXh1OGM2WkRYZkVqWUpvUlkzS1BmbkJsVG9XY1BxaVJxaU1pSWlJaUlpSWlJaUtpZUJndUlDSWlJcUxqTHJSOUkzeWZ2d2QxMWJLb01iblBZQ3RVMEwxdkkxUkdSRVJFUkVSRVJFUkVSTFhCY0FFUkVSRVJIVGVoN1J2aG5mVVd0SFVyb3NhVWdXZkFsVGtWdGs0OUdxRXlJaUlpSWlJaUlpSWlJcW9MaGd1SWlJaUlxTjVwbTliQ04yZDZkS2hBRUtBTUhnVjM1bFJJYVowYnB6Z2lJaUlpSWlJaUlpSWlxak9HQzRpSWlJaW8zbWc1SzYxUXdjWTFrUVBsb1lKSjEwSnFrOVk0eFJFUkVSRVJFUkVSRVJIUlVXTzRnSWlJaUlpT21icHFHWHh6cGlPMGJVUGtnQ0RDUG53TVhCZGV4VkFCRVJFUkVSRVJFUkVSMFFtTTRRSWlJaUlpT2pxbUFYWEZFbmpueklDK2UydmttR1NEWStSNHVDNjRBbUtMTm8xVEh4RVJFUkVSRVJFUkVSSFZHNFlMaUlpSWlLaHVEQVBCNVF2aG0vcys5UDI3SXNka0dZNnp6b2RyNG1TSXFTMGFwejRpSWlJaUlpSWlJaUlpcW5jTUZ4QVJFUkZSN1JnR0Frdm13emR2Sm94RCt5TEh5a0lGN2d1dmdwQ1UwamoxRVJFUkVSRVJFUkVSRWRGeHczQUJFUkVSRVZWUER5R3dkRUhzVUlIaWdITnNKbHdUTG1lb2dJaUlpSWlJaUlpSWlPZ2t4bkFCRVJFUkVjV21xUWdzL2dxK0wyZkN5RDhjTVNRNDNYQ091d1RPY1pNZ2VCSWJxVUFpSWlJaUlpSWlJaUlpYWlnTUZ4QVJFUkZScEdBQS9rVno0WnYvRWN5aWdvZ2h3Wk1JNS9oTDRSeDdNUVNYdTVFS0pDSWlJaUlpSWlJaUlxS0d4bkFCRVJFUkVRRUFUSjhYL3U5bXc3OWdGc3pTNG9peDhsQ0JhL3lsZ04zUlNCVVNFUkVSRVJFUkVSRVJVV05odUlDSWlJam9GR2VXRnNPL1lCYjgzODZHNmZkR2pBbEpLWENkKzNzNFIxL0lVQUVSRVJFUkVSRVJFUkhSS1l6aEFpSWlJcUpUbEZsYUROKzhEK0JmT0JkUUF4RmpZbW9MdUNaT2dlT3M4d0JaYWFRS2lhZ3BFaEpUWUJZWDFEeXhLVk1jVVo5N1VTUWJvSWNhcHA1akpZcVF1L2VGdG1GMS9aenZKTGcvVXVzMENBNG5RanUzQUtZUk5TNG1ONE9ZM0F6Nm9iMHdmZDRZWnlBaUlpSWlJaUtpcXNUR0xvQ0lpSWlJR3BaWlZBRHZoNi9oeUcyVDRaLy9jY1FDa3RpeUxUelgzb0hVcDk2SFkreEZEQllRVVFRaElRbXBqNzJOMUtmZWg5aThWZXhKTmhtcHozMk14TnYvVXkvWFRKbjJKcElmZUNYKzllcklkY0dWYVBiQ0p4QmJ0cTEybnVmcXY2UFpxM05oNjlhblhxNTdQQ1g5NnhrazNmMHM1Qjc5ai9sY3grdisyRWVNUThxME4ySHJtbDdqWE1HZGdHYXZmb0hFMng2cjFibGpTZmpUblVoKzZEVUlUbWZNY2NlWVRDUS85QnJrbmdPTytob05SbWpDdjdxeE8rci8vMnh5ekV2Wk9uUkY4bjB2d25IMitkWFdrL0xJbS9CY2ZjdFIzVGYzNVgrRys4cWJJQ1NteEs2aFkzY2szdllveEdiMTgzbmtPUHQ4cEQ3MVBwVEJaOWJMK1lpSWlJaUlpSTQzZGk0Z0lpSWlPa1VZK1lmaCsvSkRCQmJQQXpRdFlreHEweDZ1QzYrQ2ZkaG9RR3pDaXhoRUp3TkpzaGFtZEIzR2tZUDFja294dFNWZ3Mxbm4wL1Y2T1djc25xdHVncENRaE9CdmkySGt4YWxkQU1TVTVoQ0w4cVByVEVxRkszTXE5Q01INGYveXd4cXZaK3ZhRzFMN0xqQU83WXQvdlRyU0R4K0E0SFREYytWTktINzJucmp6NUs3cEVCUTdRcnUyeEoyakREb1RqcEhqNnFXdXFrcGVmd3htd0YrcnVmNEZuMEx1MFEvdXk2NUQ0U04vUDZicjF1ZjlxVXhNVEliVXZnc0VwNnZteVlJQXdlV0c0SWdkREdnb2NxOEI4Rnh4WTYzbkY3MzRBSXhEKytwOEhjR1RDREdsQlVTM0I0STdFV0p5S214dDIwTnExeEcyZGgwUi9PMUhsTDczdkRWWmNaVE5TNERvVG9UZ1NZRFVyQldrVnUwZ3RXd0xzVlU3Nkx1M29makZCOExuVC9yWDA1QTc5NnB6WGJFVTNQOW42QWYyV0YvWUhXait4bGYxY3Q3S0FvdS9RdW5iVDBXOWJqLzliTmk2cGtOYzgydmNZKzM5aDBGSzZ3S2p0RGhteDRwcTJXUTRSbDhBUVpUZy9lVE4yRk02ZElNeVlEZzhwb25pNS81ZHQvUEhxbmZvT1JCYnRJRytmL2N4bjR1SWlJaUlpS2doTUZ4QVJFUkVkSkl6RHUrSDc0c1BFRmk2SUtxRmRUaFVNSHgwMDM0eWt1Z2trdkRIZjhCKzVnU1V2dk1zQXQ5L0VUVXV0ZTBBNTRUTG9LUm5RRXhxQmxNUFFkKy9DOEhmRnNQLzdXeEFEVVlkSTZkbklPRlBkeUc0ZEFGSzNueml1TlJ0SHpZYTltRmpFTnE1QmFVZnZBekFXdngzVGJnTXhXODhVVzBiZlNFaEdhNXpMNGZ6ZHhjRGloMW1hVEVDMzM5aHRhTzNPK0llNXpocklnQWc4Tk0zMWM2TEtSU0syYlkvdUh3aG5MKzdHTXFBWVpCN0Q0U1dteDFkcnljUlVyc08wTmF2Qm9MeDM1ZlUralFvR1NQcVZsZHQyV1FrL2VNQnlEMzYxZjZRYm4xcXZkaGIvTXJEVUZjdGozcTlQdTlQYld1V1VsdEFYYjI4MW1HS2NtTEx0bkJuVG8wNUpyVnFCd0R3WEhPcjliTlE5Ym9kdWdJQW5PTXVnWDNReUtqeDBONGRDRzNmWklXQmtsSWhlQkpoSE5vSFUxUERjd1JaZ2RpeUxjeVNJaGpGQlVoOTRyMWExVjM2N25NSS9EQXYvTFg3OGo5YjJ4QlZwYW5ROHc5RDhDUUJBQkwrZWkvc3c4WlVmM0kxQUdpcTlmUi95QW9TQnBjdGhMWnhUZHhEQkZtQmMrSVVoSFp1aHByOWM3V25OMHFMSzc0SWhhd09TTEdJSXB6akw0VnhhQitDSzVkV1hNdWRBTWVvY3hIYXVRVmFibGJNUTdXdDYyTVVLY0ErZkF5Z2grQ3ZkTytxVWdhUEFnQUVsbjVUN2Z1SWVXeWZRUkNjYmdSLy9pN201eXdBQkJaL0NjZW9DVkFHbmdHNVovOWFiMFhpbkRnRnR0TTZSYjB1OSt3UHFBRzR6citpeG5PVXZQUE1NZjk5SXlJaUlpSWlPbFlNRnhBUkVSR2RwUFQ5dStHYk93UEJaUXVqbnQ2VDByckFuWG1WMVlhWG9RS2lCdU1ZZFM3c1owNUE4SmZ2WXdZTEhHTXk0Ym5xWnF1RGlHbkM5SlpBY0NmQTFxa0hiSjE2d0RGeVBBb2Z2eDFtVVVIRWNjRWxYMFBwTlFEMmtlT2hiVnFMd09MNmZacFlhcDBHeng5dWcxbGFqT0tYSGd4M1AxRUdESWN5NUN3a0JJTW9lZlB4Nk9QU09zTTViaEljdzhjQ3NnelRWd3IvL0kvaC8rWlRtRDR2QkU4aW1yMzhlWTNYZDEzOEI3Z3Uva09kYXZiTm5RSGY1Ky9CbHRZNWFpeXdiQ0ZzT3piQkRBUmc2OWc5L0xyaEs0VnhhSisxMkN5SVVOZjhVdTAxL0Y5L0RQOTNzMnV1ZitJVXVES25JdkRkNXlqOStJM2F2WUZnQUdyT1N1ajExTjJpS3YzSVlVQ3lIZGY3VXh1dThaZENHVElLQmYrNnBzNVBiNHNKU2JDUEhGL3RuSm9XNCtWZUEyT2ZPeWNML3E4K1FzRTkxOEk5K1FZNHo3MGN4Uzgvak5DT1RlRTV0aTY5a0h6L3l3ajgrQlc4bi93UENYKzdEL2JUejRhK1ozdk1CWEtwZFR0cjZ3b2pkbmNSNzBkdlFOKy9DMGIrWWVqNWgyQ1dGRVZPS1B2M09yaDBBWXpDSXpES1FnMUdVVDZNd253WUJYa3dmYVZSNTYzcDgwQnd1YTF3d1k3TjhNMSt0OXE1RWZRUXZCKytGbnRNbHVFY2Z5bEMrM1pGekpIYXBGbmhnczNyNGg4YmNSNEZFRVVvUGZ0RGJOWUs2c29sVmdpbGN0aW9iTUZkY0NmQW5qRUMwRU1JN2RnVWR5c1ZvNlFvNWlLOWZmaFlBRUJnMlhkSXVPRmVDUEVDVGJJQ3M3UVl6dkdYd2puKzBwaFQxT3lmRWZoeGZ2aHJKWDBRNVBTTTZPdVdoVlZpQlZ3cVh3K2lpTkwzWDRMSmNBRVJFUkVSRVRVeWhndUlpSWlJVGpMNjdtM3d6cGtPZGNXUGdHbEdqTms2OTRRcmN5cVVBY01icVRxaVU1ZVFrQXozRlgrRDZmT2lkUG9MTWVlNEpsd0dJLzh3dkxQZlFmQzN4ZFpDbEN6RGNjYnY0TDdpYjVEYWRrRENkWGVoK0ptN280NHRuZkVTbFA3RDRMN2lid2l1V2hZVlFEaGFZbXBMSk4zMUpBVEZqcUluNzR4bysrNmIvUTZVOUVHd2p4d0hkWDAyZ2tzWGhNZHNhVjJROHNqL0FBQkcza0g0RjM2T3dLSzUxdUtZcmV4L2lvWTBxRmsveGJ5dTNMMHZCRThpUXRzM3dpaklxM1BkK3Q2ZEVGT2FJZm1oK0F1WWpyRVhSWHl0WnYyRTR1ZXRCV0lBc0hYcUNmZmtHMktmLzhBZTYrbnpXbXhESVhmdUNRQUladjFVcHllUC9WOS9VdXU1UjBOczN1cjQzNTk2SkxYdkF2dWdrVkN6ZmtabzUyYUV0bTFBM3A5alBQRVBJUG11LzhMV05SMzV0MTRPSThhQ3V6dnphamduVGtiSks5TVFYTFVzK2dSeEFnQnhtU1pLMzNvSzl0UFBSbWpuNXBodC9WMFhYd081UjMrRTl1MktlWXJBajEvQnJOd1pJSTdTbWEvV2FoNEFxNU5GTGJ0K09NNDZMM1lIaFNwOGMyZkE5K25idFRybnNVcis5d3NSQVJkbDBKbG8vc2FaRVhPTzNIZ1J6TkppS3h3Z3l3Q0FsRWZmaW52T2tqZWZpUGlzQXF6UFovdmdNMkhrSFlDMjlqY2tYSHNIUkplbjJ0cVU5RUZ4eCtJRlpZN2NQcm5XMzd0eVNYYzhBYm52a0RvZFEwUkVSRVJFZEx3d1hFQkVSRVIwa3RCM2I0TjMxbHRRWXl5U3lEMzZ3WlU1RlhJMXZ3Z25vdVBMZmRIVkVKeHUrR2E5RmYxRWNwbmdxbVh3ZnZKVzVCWURtbVk5ZVd5YThGeDNKNVIrcDBOTVNvVlJsQjl4ck9rcmhXL2VCM0JQdmdIdWk2NUI2YnZQSFhQTlVydU9TTDc3R1FnSnlRZ3UvUWFDT3hHT1VlZGFlOFI3RWlGNEVzTWhKcy9VbTZIbFpzTW9LUXMxU0JLMDlhdmcvM2EyRlNBbzY2QWlKcVVpNWZGMzRKLy9NWHh6WjZENCtmdGlYamRsMnBzd0N2SlE5UGp0ZFc2WEgyWjN4RnpralVmUE93Q3BiWWZ3WjZWOTZObHg1Mm81V2JWYlBCY0UyTHIwaGhudzFicUZlanoyRWVNZ3RXeHpWTWVxNjFZaXRIbGR4R3RHU1ZIajM1L3FpQ0xrbnYyaERCb0plOFlJaU0xYlcrY3V2NCttQ1FRREVGeHV3QVJNdnpkOGFIREZFb1IyYjdmYStGZmF5aUJjMzVZY0NJdS9RbWovcm5wck5XOEdmREJMaXlFMmkvM0V2TzIwem9CcFF0K3p2VjZ1Vit1NlNvdmhtL2RCM0hGQlZ1Q2FkQzFDMjlZaitPdml1UE9rTm1uaHJVb3FTMzE2SnNTRXBKakhLUDFPajl5cVE3RCtuK09jOCtFNGMwTFVmTzluL3hjelZLT3RXd0d6eXZZV2N2ZSsxdmNlQUFRUnJ2R1RBQURCWDc2UEdmcVJ1L2FHMkxKdGVMdUl5aHhublFmWVpQZ1h6Z1ZNRS9tM1hoN3ovUndyd2U2TTJGcWpWa1IybUNJaUlpSWlvcWFENFFJaUlpS2lFMXhvKzBiNFBuOHZacWpBMXEwUDNKZGZEN2w3MzBhb2pJaktDUzRQSEtQT0JkUUEvQXZueEozbmZmL2x1R1BCN0ovaEFRQkJnTml5YlZTNEFBQUMzOCtENjZLcjRSZzVIdDVQMzY3ekU3SlZHY1VGRU1xZTNyV1BIQWY3eUhHUkUwd1RwdDhIb3lBUFlrcHpKRngzQjRxZXV4Y0FFTnF4Q1VXUDN4NTFUaUVoQ1lMTEF5bEdPLzV5bm10dUJTUUozcG12SEgyd0FBQ0NnWEJMZU1IaGdtUHNSZkF2K0NTOHJZT3RXeDlBRFNDMGMwdjRrSVRyL3dVSUFyUU5xMUZVcFVORTh0M1B3dGFwQjQ3Y1BBbW1QL3BwK0Zpa3RNNFFYRzZvSzVZQWVxam1BNnJoR0RFdWRtdjE2b2lpMWNaZFZhUENCY2Y3L3RnNmRJT3RyR3VEM0tVM0FFRHBQeFJTV1VnZzF0WWdnc01KcGV3cGJibDdYeVRkL1N3QVFEKzRGL3JCdlpCYXRZdGNuSlZsSlAzemFaaEJQNHIrZTFlNGRqUGdoOVNxSFVSM0FvekNJMUhYc1o5K05vemlBdWk3dGtKcTF4SDI0V09zTFFHcStSNDV4MCtDVWFramlKamNMR3FPbm5jQVVweDIvTFpPM2FFZjNBc3o0SXQ3amVPaGZEc1NxWFVhb0NoVnhyd3dmU1ZXdUdEM2R2aS9uUTJwYmZ1b2N4aDVCMkhyMGl0bXVFQndPR0dxQVFTV2ZsUHhvaWpDT2Y1U0dIa0hFRnk1dEdLdU84SGFGbUhQRG1pNVdSWFRtN1cwT21KSXNYOU5WZnpxSTFHZlo4a1B2UmJ1YW1BLy9TeUlMZHRDWGJVTUphOU1pM21PaEwvY0RYdkx0akNyaGd0a0djNnlMaDNCNVF0akhsdGZVcCtaZVZ6UFQwUkVSRVJFZEx3eFhFQkVSRVIwZ3RJMnJZVnZ6blJvNjFaRWpjbDlCbHVkQ2hncUlHb1M3RVBQQVJRN2dzc1h4ZHdUdmE3aW5jTU0rS0N1WEFyN2lIR3dEeG1Gd1BmSDl1UzRXVklFNzBkdlFIQjVyTDNkaXd0aEZoZkFLQzIyL3V3dEJnd0RrQ1NrUFBvMmJHbGRJRFd6Rm80RlVZcDV6dktGWlNQdllNeHg1NFRMSVBmb0IrZ2gySWVjRGZ1UStFL0hWNlZ0MndEL1Z4L0dISE5mZWFQVmRVR1M0SnN6SFlMVGphVGJId05DR2dvZnZRWDZnVDJ3ZGV3Tyt4bld2dXRpY21yVUlyNllsQXF6cEFobWNjVUNzNjFURHlTWExZREhWUGJVc1RKd2VPUVQzUEhldytaMTFpSjVOZkp1dnFUV0FRTWxZd1FTYjRtOTJGclo4YmcvU3YraGNFMjZObUtPODNlWGhQOWNPVnpnT09jQzJOcDNzZjdkS2x0Z05yMGw4QythaStDdlAwRGZ0UlVKMS8vTENoZW93WW9UYWhxMGpXdmdISDhwRXE3L0YwcGVtUWFsMzFCNHJyNEZwcmNZZ3NNWjgvM2FoNTBEL2VCZWVEOTRCYzR4bVhDTXlZUjl3REFVdnp3Tit2N1kyeGJZQjQrSzNHNUlFS0xtNkFmMndEYjBiR3ZCdlZJd1JraEtnZGlzRllJL2Z4ZnozQUNRZlAvTDF0K25LZ29mdHJaVE9WYUpOOTRQcVgyWGlOZlVWY3RSOHZxajRhK2xGcTJSTXUzTnFHTkxYbjhNUnB5T0t3QmdGQnlCOThOS1cyeklNcHpqTDBWbzM2NkkxNlUyYVZhNFlQTzZpTmZsOUl6d2RodDFKZGprOE0rWmI4NzArQlBMT3dCVTZZRGdISjBKTWFVNUFFVDhiSG11dlFPT1lhUHJYRS9Cd3pmRzdVN2grK3dkbUdyZE9tVTR6cG9JcVUxYW5lc2dJaUlpSWlJNkhoZ3VJQ0lpSWpyQmFEa3JyVkRCeGpWUlk4ckFNK0RLbkFwYnB4Nk5VQmtSeGFNTVBBT0F0V2Y5MFpLNzk3UCtFTktnSDk0ZmQxNHcrMmZZUjR5RE1tRDRNWWNMQU1DL1lGYk5rM1FkeGE4OERPUElJWmplRXBqZUVraHQyc1BXc1R0Q2V5c1cyVVIzSWh4akxyVGV4dDdveFRkYjUxNXdYMzY5OVlWaFFoa3d2SFpGQ2dCc01pQkppTlhuUUJrMDBsclEzTEVKdm5uV2s4T20zNHVTTng1SDRpMFBJK25PLzZKdzJrM3cvUEYyUUJSaGxoWkRTbTFwTFI2WEx5YUxJc1NrVklSMmJvbzh1U2dDZGdmTW9nTG9lUWNxU3BJVlNPMjd3Q3dwaEw1cmE2VTNLY1BXb1N2TWtpTG9oL1pGdkFkYjUxNFE3STRhMzY0dHJYUGtBbnMxcEJZMWI2Tnd2TzVQNEtkdm9XMWFDOEFLMkRoR1h3anZSMjhndEcwOXBKWnQ0YjdzVDVCNzlnY0FPTWRmQ3VnNnRDM3JvRzFZRFZmbTFRanQzZ2JmckxjcXZabXl3SW9hMlZiZU8vTlYyTnEwaDMzb09UQ0tDK0E0ODl5eVRnYi9oSDVnVC93M1hsWjc2ZlFYWUpRVXdaVTVGU2tQdjRhaVorNkJ0bjVWMVBUQ1IyOUJhRWZGKzdOMTZXVUZBaW9KYmRzQSs3RFJzSFhzSHJFTlJubllUOXNVL1c5M09hTXdEd2hWdFBPWDJwd0dNYlVsVUNXb1U2dlcrcUVRb0lkUTh0YVRNTXZ1VitGL2JvMDZGMEloUUt3SVNlZ0g5dUxJalJkRm5jNE0rQ0c2RTFEeSttTUk3VzdZYlIxcW9nd2VCYWxWT3dSLytSNmhiUnZpemhQS1F5dVZPeGNvRHJnbVRvazVQN1JqRTRLeUVuT3NPdFVGUWZ3TFA2OXpSeGtsZlJEREJVUkVSRVJFMUdRd1hFQkVSRVIwZ2xCWExZTnZ6dlRvWDV3TEFwVEJvK0RPbkZwdG0zR2lVMW9kbnhTdGIzSlhxeVc4VnJVdGZhMVBJTU45OFRVQWdPRHlSVUExQzh1aHpUbGwxMHcvdW10VklYZ1MwZXpGejJxY0YvemxlNVM4WmowQkhWanlOWndUTGtQeVE2L0ZuR3ZrSFlTNk1qSm9JYWEyUU9MTkQ0YWZXcy83MC9oYTF5aTE3eEx6YVd2cnZDMlJjTzBkTUgxZUZMLzBVRVRiZXpYN1ozZy9lZ1B1eVRjZzhiWkhZUnc1Q1BYSVFlaUhEOEE1NFRKSWJkcEQzN2ZUdXNacG5RQkpncjUvZCt6My85dGlsRTUvb2FLbU5tbEllZnhkQkxOK1J1bmJUMVhVMDd3VlVwK2VDWFgxY3BTOCtVVEZDV1FaemYrM29GYnZOL20rbDJvMXJ6YU81LzB4amh5RWNjVHFVRkVlZWd2dDNncHR3MnBJclU2RDgvd3J3bk85TTE1QzRLZHZZUHBLSVhnUzRjcThPcXBXd1NZRFFQU1QzNmFKNGplZlFPcGpiMW1kRVRRVlJmKzlHNkdkbStPL2NVR3NlSUxkTk9HYi9RNUN1N2JBUGVsYWhIWlVjMXdOdEsyNTF2dnQzQ3NpWEtDa0Q3TEdZNFFXeWhXLzhFREV3clA3eWh2aEhEY3BhbDV0V3VzSHZ2c2NwZE5mUVBDWEg4S3YyVHIzZ3VoT2lKaG5GT1FodEdkYitHdkJiZy9YV3BtMkpSZkdrWU54T3k4SUNVbHdubnQ1eFF0bElRYXBaWnVJMThXRVpLdVdEbDBqWHBkYW5WYmplNG9udUh3aDlQMjdvQi9ZQStlNFM2Q3UrVFYycUtROFdGRXBYT0MrK0dvSVNTa3h6eHRZTkJlQlJYT1B1cTVZM0pmOHNkYkJvSElNRmhBUkVSRVJVVlBDY0FFUkVSRlJVMllhVUZjc2dYZk9ET2k3dDBhT2xZY0tKbDNMWHp3VFZhWHJDRzFiRHpVM0MxcE9OclF0T1kxV2lwaVVDc0dkQURQZ2c1Ri91TzRuVUJ4SXZQa0JTR21kWWZxODhNNSt0OXJwUnVFUm1INHZCRThpQkU5aW5aK1NqVWtVWVJ3NWlNQlAzMFlQSlNURGNjNzVGUzNIWVQxSkh0cTJIclpPUFNQYTBwdWFDdjNnWGdTWExZVHByM2k2Vi9Ba0l1bXUvMEpNYlhIc3RWWW0yWkI0MHdNUVBJa29mdkVCR0RFNlB2am5md3piYVowaHAyZWc5TzJub2VjZmhqM0Q2alJoNjl3enZIZ3VsKzN0cm0xZFg3ODFIb1hpWisrcCtjbjFNbkxYUG5CZDhvZllnNDE0ZjlUMTJTaCs2VUU0Um82SE1tQTQxSFcvMWJobGlPQjBBVURNeFZuSGlOOUJjSG1zYzYvNXBhSzdqeXhIUC9sZkZtQ0JhUUtWT2tXbzYxWkF5ODJHYWVoV2x3UmRSMTJGZG13R05BMUt2OU1qdHVoUStwME80OUMrNmpzcDFGTGcreThpdnYvMkFjTWh0bXlMd0tLNTRhZnlZM1UzY3AxL0JXeFZRb2pxMnQ5UStzNnpNQXJ5ckcwa0VsUGd1ZnFXcUdOTDNua0c2cEhZVzVrQWdKalNITzdKTjBTOUxyWHRFUE4xVzdjK3NIWHJFLzlOMXBHV3N4Skt2NkZ3WDNrVEhHTjJvL0NoR0Z0SmxIVytLTDlIVXJ1T2NJNi9ERVpSUHZTZFd5RDNPNzFLa1hKRnQ0eTZVSU9SMjJkVTRoaForOUJVMkZGMFR5QWlJaUlpSWpwZUdDNGdJaUlpYW9wTUE4RmxDK0diKzM3MDNzK0NDUHZ3TVhCZGVCVkRCVVRsVEJQNm51MWxZWUtWMERhdWlkanZ2REdKelZvQ0FJd2poK3A4ck5RbXpkb25QYTBMVEo4WFJjL2NEYU5TNi8xNGpQekRrTnE1SWFhMGdGNGY0UUlBK3VFRDhIMzZkblNON1RwYTRZSXFnci84RVBIVWREeUNKeEZKZHo0SnFVMTdxS3QvZ2ExZFI0ak5XMFVzK3RaNERzVWU4M1g3a0ZHd2Rla0YvN2VmUVYzekc0U2tGSmhGQmVGeFc4ZnU4RngxRTd5ejNvTDM0emRnRk9VRHNKN1NCZ0NsN3hBRWwxcmRCT1ErUXdBQW9ZWU9GNGhpZUhHeGRPYXJFQnhPNkx1M3dUU05XaDJ1Nzk4TmJjczY2K2V2L0o0R3JTZi9HL1ArR0lmMlFUMjBENDZodGQvVFhuQ1VoUXVDRlgrM3BkWnA4Rng5QytUMERLdHJncUZER1RnQ1VxdDIwQS91UmVKTkQwRVpNQ3ptK2FUMlhkRDhqYTlpam5rL2ZBMysrUjlIdk9ZNDUzd1loVWZDWDRzcE1jSXdJUTFxYmhhVXZrUEM0UjViNTU0UW03V0tPbCtVT0F2U0ZhenRDN3l6M29vSURVbk5XME5wMlJiZVQ5NnN0aVYvMGVPM3h4M0x2N1dpaTBDc2JSRnFvdS9laG9KcE4wVzhsdmlYZXhEYXVRWCtSWE9qdTAxVW9mUWFnTVRiSG9zN252Q0gyMkJxV3NSclV2UFdFVityYTM1QmNQbEMySWVOUWNJTi8wYnhzL2RFM05Od3FLVHNQTTR4bVlBa3dUdmpKU2lEejR5KzVuVjN3bjdHMkdycmpxWGd2dXNqdDBLcDVNanRrK3NjK0VxNjR3bklmWWZVdVE0aUlpSWlJcUxqZ2VFQ0lpSWlvcWJFTUJCY0hpZFVJTm5nR0RrZXJndXVnRmlMUGJTSlRuYkdvWDFRMTJkRHk4bUNtcHNOczZTd3NVdUtxZnpKL2NvTG9yWGhHSk1KeitTL0FJb0QrcDd0S0g3cHdiZ3QrYXNxdjFibHJnSEhTbkM2WXo1cExGWDVQQkxjQ1VoOWNqcTB6ZXRRL055L1k1N0hQdXdjQkJaL0JURzVHWkx1K2kra051MmhiVmlONGhmdlIrcGovd2NBY1JkOTZ5SzRmQkZNTlFndE53dkpkejhEd1oyQW9zZHZEM2VRY0k2L0ZMWnVmU0MxN1JEUndsN2Z1d05HVWI2MUtGM1dpbC9wZnpyTWtpS0VkbTA1NXJycXdqNXNOQkwrY2srOW5qUC9IMU5nNUIwOHNlNlByRUJxazJZdHpKWXREdHVIalViQ24vOEZpQklDMzgxRzZZZXZReGt3SElrM1BRRG51RXRRT3YxRmFEa3JZWllXUlp4S2NMcWhEQnBwL1p2N2MzUTNEZ0FJN2RrZTlacmo3T2dRVFN6QjVZdWc5QjhLKzlCekVGZzRKL3kwZW5EWndwanpLem9wVkI4WUVkMmVzdUswYXVlVlMvckg0NUI3OUt2VjNMb3FmdVZocUt1V0F3Q08zSEtadFloZmFVc05aZEJJS0lOR1FtclhFYjZ2UGdScTZMU2hydjdGMmdvbEZMdGJoRExrckZyVlZmcC96OERXcVNlVS9rUGh1dWhxK0NwM2VpbTd6K1dkQzRLLy9RakI0VVR3MXg5aWhndlUxY3ZEZ1pxNk1JdmovMXNrMkoyMTdqb1NWcWtyREJFUkVSRVJVV05qdUlDSWlJaW9LZEJEQ0N4ZEFOKzhtVEFPN1lzY2syVTR6am9mcm9tVDY3OWxPTkVKeEN3cGhKcGJGaWJJV1ZuakUveUN3d201UnovSTZZT2c5TTVBd2IvLzFFQ1Z4bEhUUThubEZEc1NydjhuN0tlZkRaZ20vRjkvQXUrcy80VVhWR3RIS0x0bTdaNXVydzFiaDY1SS92Y0x0YmkwWUczSjRIUkh2cHlRQk9mNFMrRWNjeEVFbHh1aUp3a1FSU3RZc0c0RmlwNi9QK0k5MXZpVWR5VmlRakxzSThmRkhGT3pmZ0pnTGV5NnI3d1J5ZmMrajhMLzNBWkJjY0ErYkRTTWdqd0VmcHdmZmR5S0pYQ015YlMrRDZJQXdlRkNZTmtYZ0ZGLzk3UXUxSlZMb1cxZWQwem5zQThmQzF1SHJwSG5iZUwzSitINmYwSk1iUW14V1VzSTdnU28yVDlYMUxCdUJVTGJOOEg3MmR2UWNySUFBR0pDRWdCQUdUd0ttUDRpL045OEduVk91YzlnSzF3Z2l2Qjk4WDZ0dHlvb2ZPQUdoSFpzQ245dDY5SUx5ZmUvSERWUHpmb0owRlE0eDErSzRLOC93REZ5UEVJN05pRzBjM1BNODVhSGdKbzk5MG5rZ0MzeVZ6YUNKeEV3VFpqQjZHMGhZZ244OGoyMGJUVjNrbEQ2bmc1YmwxNEkvRGdmUm43dE9xem9CL2ZDT1hGSytINVhaUzhMQXhoSERzRTk2ZHBhbmJPeTRHK0xJN3BnNU44K0JVYVZrRWp5dmMvRDFxRmJ4R3Rtd0krUzF4NUQ4djB2d3BVNUZkcUdOZERXWndNQUJOa0t3cFF2N212cnM2dmR4aU80ZkJHQ3l4ZlZ1ZmJxcEQ0enMxN1BSMFJFUkVSRTFOQVlMaUFpSWlKcVRKcUt3T0t2NFB0eVp2UmU3SW9EenJHWmNFMjRIRUpTU3VQVVI5U1kxQURVM0ZYUWNyT2c1bVpCMzcydCt2bWlDRnVYM2xCNlowQk96NERjTmYzbzlzdXVaMlpaQy9wYWRSR1FaU1RkK1NUazduMWhGQjVCeVd1UFFsdS9xczdYRE85TjcvZlYrZGg0UXRzM291VE5KNkplbDFxMVErSXQwK0llWit2YUc0NnpKc0l4YkRTZzJHSGtIWVQzNDljckZxeEZDYjY1TXlLZWVnYXN0dlMxSmJYdkVqZGNVTTcvemFlQUxNTjkrWitSZk8vejBBOGZBRVFSM2svZmp2a2tlR0RwTjNDTXlZVHJ2TXRSSHRhSTkrUjVRMUJ6c3hENDd2TmpPb2V0VTQrb2NFRzVwbnAvVE1PQTNIc2dBR3RCMi92UjZ4VmpwY1Vvck5TS1gwcnJBczhWZndNQWlNbk5ZT3ZRRmFHZDBaMFU1QzY5dzM5VytnK0QvOENzK3EwNXAxT2NLd0FBSUFCSlJFRlU0SVAvK3kvZ0hEY0pTWGM4QWRnZDhILzFZZHo1Z3QwQjZEb0NWYm9veUYzVElhVjFEbjh0SnFaWUhWcHFHUm9xMzdLaUpuTG5Yb0Jwd2p2elZaaSswbG9kQXdET3N5ZENiTm0yK25Pblc1L0hkYVVmM0JzUkxqQ0QvdkIySGhVdnhrNXNoYmF0aDMvQnAzQk91QXp1U1g5RTRTUFpaY1ZZMjR0RWRGR29acnNHVytlZVZuaW1Ec3lRQnQrc3QrS09CeGJPZ2FsV0NZZUlJZ1RKRnJlamdYM0lLSWhWdG9BZ0lpSWlJaUpxTEF3WEVCRVJFVFdHWUFEK1JYUGhtLzlSeFA3V0FDcENCUk9uV0U4cEVwMHFkQjJoYmV1aDVtWkJ5OG1HdGlVbmFzRzVLaW10YzFtWVlCRGtIdjNxZFJ1QStsSWVIS3BONXhIUGxUZEQ3dDRYK3Q0ZEtIemlIOUdmRDdVa3BiYTBybDF3dUlhWnRXY0dBOUQzN3FoOURhM2FJZVhSdHlDZDFzbXE1ZEErK0w3NnlBb1ZWUHErK21hL1UyODExc1QvNVljUW5HNjRMcmdTWW1wTGhMYXVSM0RKMXpIbmhyYXRSMmp6dXZCV0VLRXR1ZEEycm1td1dxdmpHSHNSUEZQL1hxdTVCZmRjVyt2dlcxTzhQOTczWDRidnMvK0RHUXJCTENtRWxOWVo3aWwvUldEcE45QjNWK3hyTHpadmhhUTdIb2VwcVFndS9ncU9zUmRCT3ExenpIQ0JNbWdFVEY4cHpHQUFqcEhqNFY5UUQrRUNXWUhVT2czRzRYMHdBMzc0dnZnQXpyTW53dGF4TzBJN055UDQ2K0s0aHdvSlNUQUs4bEQ2enJNUnI5dEhqSVBTZnlnUTBpQ21OSWVZMmdLaExUbDFMNjNQWU1qZDB1T08yN3IwZ2hud3dUbCtVbzNuQ2l5dTZHNlFmKzkxZ0NCRWpDdDloeUR4NW9jUTJya1pSWS9mRGxPUHZjMkIrN0kvd2ZtN1M2Q3VXSUxpTi80VFBhR3VXd2RVNFMxYjRQZk5lUy84bWxBV0xxanR0Z1MydE01d25udDUzUzRjRE1RTUY1VDg3d2tJZGdmMEEzc2p3eUUyR1lrMzNnL1liTlkyTWpIdWwzL0JMQWdPRndTSDA5b1doSWlJaUlpSXFCRXhYRUJFUkVUVWdFeWZGLzd2WnNPL1lGYlVMNGdGcHh2T2NaZkFPVzRTUXdWMGFqQk42SHUybDRVSlZrTGJ1QVptd0YvdElXTHoxbERTQjBGT3o0RFNleUNFaE9RR0t2Ym9HUVY1TVAxZUNFNDN4SlRtTUFyeVlzNlRXcDhHeDlubkFhYUI0dWZ2TytwZ2dkaThGV0Izd0NnOEF0UG5QWmJTSSt0TGJSRnpvVTFNU28xZFIwcHpJTGtadExXL3dmL2RiS2lyZndrL2FTd21wZGE0bDNuek43NnFmWEZWRmppckUxenlOVndUTGdka0dXSlNLc1RVbG5GYndmc1dmSXJFc3NWejMxY2YxYjZlQmhMNGZoNzBnN0ZiK2l0OVR6K3FKOGFQOS8wUmJES1VnV2ZBUG54TXpPMFdxaklEUHBpQmlnNGN0cmJ0NFp4d0djVFVGaWg1K1dFQWdOU3VJNUwrOFIrSW5rUVVQWGtYSUlwV3VLRDFhVkhuczNYckExdUhiZ2dzbWd1anBBaXV6S21RK3d5R3RtNUZ6Y1dMSXNUbXJTQzFUb1BVcWgzazd0WjdkLzd1WWpqUCt6MGdpQ2o0NTlYV05ndDZDRVpwQ2NSVUIvU0RlK00rWlE4QVV1dTBtRnNtQkgvNkJzR2Z2Z0VBS0lQUEJBQm8yemZXWEdjVlNwL0IxdDlkTlJoWmg2SUFFS3pYQWJqTy9UMGdpdFlUL2lFdGNxSGJaZ01rRzlSMUt5dCtIcW84Z1M4a3BTRGhtbHNCMDBUcE84L0cvZnh4akRvWHpyRVh3eWpJUThuYlQwVjNKS2dQbWdydnpGY2o2MVBzQUFCVHJWdHd3VHZ6VmZpLy82TEdlYW1QL0MvbTUySEM5ZitFdW5ZRmdzc1hXcC96WXpLaHJ2a1YydHJmckhzc0NGRDZEVVhDWCs1QnlTdlJYV0NNZ2p3azN2d1FiRjE2b2ZEQnY4SW9QQkx6K2tKQ3N0WFpnb2lJaUlpSTZEaGl1SUNJaUlpb0FaZytML3p6UDRMLzI5a3cvWkcvYkJjOGlkWSs1R012aHVCeXh6a0QwY25CeURzQU5XY2x0SndzcUxuWk5TNkVDTzRFeUwwSFF1bWRBYVhmNlNkc2EralExdlhXMDhQZCt5RDR5dzh4NXlqOWhnS0NDSDN2RG1zeDhpako1VStTYjY3N0U4N1ZFVnUwaHZ2aVAwUVB4Rm5ZMXcvc1J2RXo5MFMvRjhXQjFPYytSbURKMXloOSs2bTQxd3V1WEZycjJnUjNndldFZDAzelhHNGszdllvSU12UTkrNndGcVgvOVRTS0hyMGxPdXlnMk9FNmYwcjRTK2Z2TG9hYS9STmcxSzRsZlVNSS92WUR0SnlzbUdPQ3kxUG5jTUZ4dXorU1pJVk5BQ1RlL0NBZzJjcnEvN0ZPOVFHQTFMSWRBRURmdHdzQVlCODJHcDQvM0FaQnNhUGt0Y2VnYlZ3Tlc0ZHUxdnV4TzZLTzkweitDd0FnOE9OOEdDV0ZjRjE0SlR5VC80S0NCN0tqbmhwWEJwNEJwZThReU9tREFBREo5NzFrTGI1WG9SODVESFgxY3VqN2QwUFBQd3hJRWhKdmVoQmlhZ3VZUlFXd24zNDJRbHR5WTNaSUVGT2FRM0E0dys4bkhudkdTQUNJKy8ydWpjSW43MFJvODdydzE4a1B2UWJSNVVIK25WZUZYNU43OWtmUzNjK2lkT2FyRWR0d3VDZmZVT05UL1BhQkk2enZyU0FnK2Q4dlFOdTBGdXFxNVZCWExiTUNGNElBMTRWWHdYWHhIMkQ2dlNoKzhRR1kzcEtqZmo5MUpUaXM3V0tnQmF1ZldJVVowbzQ2QUNHblo4QStjandFdXdQQjVRc2hObXNKNTdoSk1IMmxWcmpBTkZEOHlqUWszL3M4N0VQUEtkczI1ZzBBMXMrRzFLb2R0QTJyRWRxeENjcmdNNUY0NnlNb2ZQVHZnS1pGWENQaHVqc2hObXNGczZnQXhhOC9la3cvSjBSRVJFUkVSTlZodUlDSWlJam9PREpMaStGZk1DdDJxQ0FwQmE1emZ3L242QXVCR0FzZ1JDY0RzNlFRYW02MkZTYklXUWtqNzBEMUJ5aDJ5TjM3aHJzVDJOcDNBWVRveGJ3VFRURDdaOGg5QmtNWk9DSnV1RUJzWVFVbnBIWWQwZnpkUmRXZVQ5KzFGUVgzWFI5elRCazR3cnJtcXArUG9lSm8yc2ExS1ByUGJWR3ZTKzA2SXVXeHQ2TmVOd3J6WTRZa1JFOENJSXFRbXJXczlub2xyejlXNjlxazlsMXFEQmNJTGcrUy92a1VwRGJ0RVZqOEpVcmZmUjVKZHo0QnVkZEFKUDNyYVJRK2Rpdk1raUpyc3F3ZzZaWnBzSFhzRG4zZlRnaE9OK1JlQTVCd3c3MG9lZTNSSmhNd2NJd1lCN2w3MzVoamNvOStkVHJYOGJnL1ZvZUNzVkQ2RFlIZ3RNSnorcjVkQ0N4ZmhPRHlSVER5RHNBeHRHeFBlNm5pMXhObWFUSHkvbnhlelB0Y3ZzMUdhTmRXS0FQUFFNSmYvdzJqS0I5RlQ5OGRYamczeTQ0VHBNaGZlVGduVG9HdGF6cUN5eFlpVk5ZQklQRERsM0NjY3dIY2s2NExMK3FHNzJIWDNuQ015UVRVQUVJN04wUGZ1eFA2L2wwSTdkOEZmZDh1aUo1RUpOM3pITlNzcGZCKy9HWlpnUklTYjN3QWN1K0JDSHcvRDc3UDMwWHlRNi9CUGVXdk1BTStCQlpIZHVTUWUxc0JFSzJhN1E2a2RoMmhaSXlBNmZOQ3JVMkhoVVlTK0dFZUFrdm1RMGtmRFB2cFowSEpHQUc1MTBDNHAvd1Yrb0U5TUlOKzJEcDBnMWxjZ01MLzNnVjkxOWFhVDFxUEJLY3J1bnZEY2VZNDgxd0FnUCtITCtOUFVvTW9mdjQrcER6NEd1UWVmUUdiRElRMHlOMzdJdUZ2OThFM2R3WjhuNzROVzRkdVVJYU1Rc0kxdDZIa2YwOENBTVRVbGtqOCt6VEEwQkg4K1Rzb0E0WWo4YVlIa1gvWDFleGlRRVJFUkVSRXh3WERCVVJFUkVUSGdWbFVBTi84aitCZk9CZFFJNTkyQzRjS3hsNWt0UjRtT29tWUFUKzBEYXVoNVdaQnpjMkN2bnRiOVFlSUlteGRla1BwblFFNVBRTnlsMTdXd3NwSkpyaDhFVHlUYjRCOTBBaVV1dHd4MjRYSGVzcTZyZ1IzQXV3RGg4TU0rS0N1cVAyVC93MnB2RzI0bm4rNDNzNHBpRkwxMTJ6WkZrbTNQZ0twWFVlb1dUK2g5TjNuQUYxSDhYUDNJZm5lNXlHMTd3TG43eTZHNzdOM0lMZzhTUHo3dzVCN0RZQlJlQVJGVC8wTFlsSXFrdTkrQnZhaDUwQ3dPMUh5MnFOUmdiSEdZRC85N09xRERzRkFsZkd5TGhOVjFsYVAxLzJSdS9XQmZlalowQS91UmZDYnp4QmN2Z2o2dnAwUjE5WUxyQmJ2eW9EaDhPL1pIbGw3RlZMck5LdkRoMmtpdEcwOWpJSTgrT2E4aDhDaUx5SmF4VXRsUVIzRFYxcHhyNGFOZ2Z1eTYyQ1dGcVAwL1pmQ3Izcy9mZ05LeGdnNEowNkdmdVFnQWd2bmhNZjgzMzBPL3c5ZndqaThQK2J0RmJyMGl2emE2VWJpamZkRDdqc0VhdmJQMW4wMERSUS9meitTNzM0YW5qLytBMkt6bHZCOTlrNUZYUmxXR0VqYnNEcm1OUURBZmNrZkFVRkFZTWw4UUt0YlMvOEdwK3RRMS93Q2RjMHZnT0tBNTRxL3duSE9CWkZiVkVnMnVDWmNobUQyTW1ocmY2MXhPeHdBYVBieTV6WE9xWTZZMmhLd3lYRzMrRGdleE5RV3NBOFpCZVB3Zm1nNUs2dWRhK1FmUnVFVC80QithSysxSlFVUTdzQ2g3N2U2V3BUODcwbWtkT2dLKzVrVG9HMWFpOENQODZIMEdRVEI0VVRKcTQ4Z3VId1I3TVBISU9HR2U2SDBIb2pnTDk4ZjN6ZElSRVJFUkVTbkpJWUxpSWlJaU9xUmtYOFl2aTgvUkdEeHZJaVd0WUQxUzJiWHhDbHduSFVlUXdWMDh0QjFhRnZXUWN2SmhwcXpFcUZ0NjJ0OHFsdHEyd0Z5N3d3b2ZRWkI3alVRZ3NQWlFNVTJIck8wR0lHbEMrQTQ1d0k0Um1mQ1ArK0RxRG1sYnorTjByZWZQcWJyT01kZUJDaDJCTDcrSkdLZit1T3AvSWwwczJ3eHVIdy84M2lkQ1d5ZGV3TEFNVzM5VUpYY2E0QjE3Umd0MXUzRHhzQnp6UzBRWEI2b3Z5MUc4YXVQaE52Zm13RWZpcDc2Sit4bmpJVi8vc2VRMnJSSDRxM1RJTFZPZzFHUWg2TEhiNGR4NUNDTUl3ZFI5UHg5U0xyMUVTZ0RoaUg1d1ZkUjhyOG5JMXJNSHl0Yk8rdUovTnJzQjI4R0ExYjc4NWNlaExacGJad1R5b0NoVi94OXREdGc2Mmd0VnByZTR2QzA0M2wvL045K2h1QnZpOE5kQW1KUlZ5K0hjOXdsY0YvMkp6aUduUU9qTUQvbVBNSHBocTFUZDBDeVFjMzZDVVpCSGdCRUxOUURBR1Faem5HWEFBQkMyellBQUp3VExvTjc4bDhBVlVYUmMvK3U2TUFBYTl1aWtsZW1JZW1PSitDNStoWkl6VnZETytzdFFBK0ZyMUVidGs0OWtIRERQWkJhcDBGYm40M2lseDhHVEtPc2p2VW9ldUVCSk4zeUNGeVpWMFB1M2crbDd6d0QwekNnREJ5TzBKYWN1RjFkSE9kY0FHWHdtVEFEZnZqbXpheDFQZlZOOUNSYWZ6Q3IrWHlYRmRqYWRZU3RTeThvdlFaQTdwMEJ3WjBBd0FwUEJILyt6dXBNa3pFQzloSGpZQjh4RGdocDFsajJ6MUN6Zm82NytCL2F1dDc2ZWE1RVN1c1M5ZStIOVZrZ1dKMGd5b01ZZ2dqWFJWT3Q4MVFPc05TU1k4UTR5RjE2MXpoUFNFeUorTm8xY1FwZ2srSC81dE53dHdUVGF3VmVJc0lXWmZTOU95cStzRHVnRENyYkNtT2o5WGZjRFBoUS9QTERjRi8ySndSWEw3ZGVDNFdzYXp1dExSOEV4VkgyZXVSL2d4SVJFUkVSRWRVWGhndUlpSWlJNm9GeGVEOThYM3lBd05JRmdCNktHQk5idG9Yci9DdmdHRGt1b3UwejBRbkpOS0h2MlE0MU53dGF6a3BvRzlmVStOU3BtTm9DY3ZxZ2NIZUM4aWZYVHpYZTJlL0FQbndNWEJNbkkvRERQSmlseFRVZlZBZENRaktjNTE0TzAxY0szeGZ2MSt1NXEzS015YlMranlFdHZBQVcycEpyRGFvQjZQdDNRMnFUaHFSL1BnMjkwbFBmZ21LdmVGSjc3VzlIZFcycGJRY2szZkU0ak5JU3F6T01ySVNmOEZVM3JvbXNjOVM1OEZ4M0p3REFQKzhEZUQvNVg5VDVqS0o4K09kL0RQdnBaeVBoK3JzQXhZSFF6aTBvZnU1ZUdKVzZLMmpyVnFEd2lUdVFkTXMwU0sxUFErS045eVAvaml2ajFta0cvRkJYTFVlb1N1dDNNeGkwWHQrN0E4MWUvTlFLQ29RMFNNMWFBUUJDZTJybzlnRWd1T1JyQkpkOFhlMGN1V2QvSk4zeEJFeGZLY3lnMzFvY1Zod0liZHNRL2p2YkVQZW5wZ1Y2YmQwS2xMNzNQRnpuVDRGMFdtZElhVjNpempWOVhnUi8vUnJlbWE5R3ZKNTA5N01RWkFWbVNJV3RUWHNJaVNuUTkrMkV2bjgzRXYveEg2dmJnUnBBMFROM3h3eUVhQnRXby9pRkI1QjQ2elE0ei9zOWxQNURVZnJCSzlCcXVRV0IzR3NBbk9mK0hoQkZCQmJOUmVtTUY4TUJqZkExMXY2R29tZnZSdUxmcDBIdTJjL3F3dEIvS0NEWjRyYk1sOXFrd1hQVlRRQUE3MGV2d3l3dXFGVTk5U1hwcnY5Q2F0RUdwbWxDYXRVTzBIWG9CL2RWS2xDeUFoa3Qya0pzM2dwU3l6WVIyOWdZaC9ZaHNQaExCSll0REcrQkVGajhKU0Rab1BRN0hmYlR6NGFTY1Fia1BvTWg5eGtNVFAwNy9GOTlDTzlIYjFRdEJVWFAzQjMxbVpuODBHdXdkZXdlOFpvdHJRdmNWOTRJNkRxTW9ud1lKVVdRVXBxRkYvNERpNzZvODMyd3RlOENXN3VPTlU5VTdOYTJDMlcwSFpzZ2JWZ05mNld0TUVMN2RzRXNLWUo5MkJoSXpWckZEdFBJTXVUT1BTRWtwa0RMV1FuanlNR0s0M2RzUXRGLzd3cC9yYTc1QldaSkVUeFRiNEZqeERqWU92ZUVXVlFBYlgxMm5kOG5FUkVSRVJGUmJmQzMyMFJFUkVUSFFOKy9HNzY1TXhCY3RqRHFhVDZwVFh1NExyd0s5bUdqQWZIRTN6T2VUbDFHM2dHb09TdWg1V1JCemMydWNSOW53WjBBdWZmQXNqREJJR3RSaW1BV0ZjRDcvc3Z3WEhjblBGZmZncEpYcHRYcitST3V1UldDMDQyUzEvOVQ3OEdGcWdSWmdYM2dHVEJOQTJiQUI5K25iMXN0Mjh1VXZQRWZlSzY1RlhMM1BwQjdENnc0MERCZzVCMkFiOTVNaEhadVBxcHI2d2YzUWt4dURyRnNNUjZtQWFQd0NJTEx2a053NlRjUmN3TkxGMER1TXdTQkpmTnJERE5vMnpmQzlQc1JYTGJJV2h5dXRFaFlMclI1SFFydS93c1NicmdIL25rencrM0xZekVLOGxEODdEMVJyNXNsaGVIWDdZTkh3ZGFwaC9WdmhLNUQyN0FhdmkvcjUrbjAwSTVOMXBQUWtnU0lFdlREQnhEYXZTMGlRTkNZOTZleXdNSTUxbllFc2d3aFRtY2ZNNlJIYlRNVUh2T1dRQzRMdVpnQkg5VGZGcVAwL1plaERCb0pwZDlRNkx1M29malZSeUtmREs5Q1hmTUxDcWZkaklTLzNBMnBlV3VZbGJaVXFJbTJmaldNSTRlaDVxeEU0UHY0aTlkYVRoWUtIL29iNU81OW9hNWFodEN1clpCYXRvMzZ1UzJuSDlnRGRZMjFiVUJnMGR4YTExTmZRdHMzUW1yUkJvSXNJN1J6TS93TFBvMzgvTmQxUUJBZ3AyY0FtZ1o5NzA2RWRteUd0bWt0dEUxcncrMzhvK2docU5rL1E4MytHWkJsS1AySHdURnNOT1ErZ3hGWVBELzJNYldrSDlwcmRRbVFKSWlwTFNDbXRnQUFHUG1INFB2OFBldWFkVlE2ODFVRXZxdDVXNGJVLzg2SUNNL0ZEQUdwQVJTL2NEL2NVLzVxaGFLNjJhTlBaSm93aXdzUlhMb0FwVldDTkZGVFM0dFI5TlEvNFpsNk0yenR1eUswZlNOSzMzcys1dFk3UkVSRVJFUkU5VUV3VGRPc2VSb1JFUkVSVmFidjN3M3ZwMjlEWGZGanVOVnR1WENvWVBqb2lDZjRpRTRVWmtraDFOeHNLMHlRc3pKdXUrNHdXWWJjclErVTlFR1FlMmRZcmN1YjRNOSszaldqRzdzRUFJRG51anZoR0hVdVN0OTVCb0h2NTlYTE9SMWpNdUc1K2hZRUZuOTV6RnNybkJES2Y3NnFhOUYrTktkMWVlcTBxQXdBa0JWSUxkdkNMQzJHVVJTN3BYL05GeFlBQ1BYK2Z1cmJVZDJmaGlRSVVmOG0yMGVPUjNENW9sb0hIU0Fya05xa2haKzBiM1N5WW0wSFVLVVRRbE1odUR3UVBJa3dEaDg0OXA5ZlNZcDZuMkt6VmhBVUJmcUJ2WFU3djYwc3FLSW9WcWVPWU94Z0NoMGZ6ZDlkMU5nbEVCRVJFUkhSY2NKd0FSRVJFVkVkNkx1M3dUdG5ldXhRUVZvWHVET3Znakw0ekNhNXNFb1VqeG53UTl1d0dscHVGdFRjTE9pN2EyakxMb2l3ZGVvZURoUEkzZEt0QmJBbXJxbUVDeUNLMXRPMHVsNm5QZDJyUFdWS2MwQ1NyRGIxUnROZW9DWWlvcE1id3dWRVJFUkVSQ2N2Ym90QVJFUkVWQXVoN1J1dGRycXJsa1dOMlRyM2hDdHpLcFFCd3h1aE1xS2pvT3ZRdHF5RGxwTU5OV2NsUXR2VzE3Z2dMYlh0QUxsM0JwUStneUQzNkEvQjVXNmdZazlDaGdFajcyRE44K3B5eW5vS0tSQVJFUkVSRVJFUkVjWERjQUVSRVJGUk5iUk5hK0diTXgzYXVoVlJZM0tQZm5CbFRvV2NQcWdSS2lPcUE5T0V2bWM3MU53c2FEa3JvVzFjWTdXSnJvYVlsQW81UGNQcVR0QjNTTVErMGtSRVJFUkVSRVJFUkhUcVliaUFpSWlJS0FZdFo2VVZLdGk0Sm1yTTFxMFAzSmRmRDdsNzMwYW9qS2gyaktKOHFLdVdRY3ZKZ3BxYkRiT2tzTnI1Z3RNTnVkY0FLT2taa05NSFFXclR2b0VxSlNJaUlpSWlJaUlpb2hNQnd3VkVSRVJFbGFpcmxzRTNaenBDMnpaRWpjbDlCbHVkQ2hncW9DYkk5SG1oYlZnRk5TY0xXbTRXOUgwN3F6OUFsaUYzNjJOMUp1aWRBVnZIN29Bb05reXhSRVJFUkVSRVJFUkVkTUpodUlDSWlJZ0lnUHJiWW5qbnpJQytlMnZVbURMd0RMZ3lwOExXcVVjalZFWVVoNlpDMjV3RE5XY2x0TndzaExadkFrd2ovbnhCZ0sxOVY4anBnNnp1QkQzNkFiTFNjUFVTRVJFUkVSRVJFUkhSQ1kzaEFpSWlJanAxbVFiVUZVdGlod29FQWNyZ1VYQm5Ub1dVMXJseDZpT3FJclFsRityNmJHaTVXZEEycndNMHJkcjVVcXQyWldHQ1FaQjc5b2ZnU1d5Z1NvbUlpSWlJaUlpSWlPaGt3M0FCRVJFUm5Yb01BOEhsQytHYit6NzAvYnNpeHdRUjl1Rmo0THJ3S2todDBocW5QcUl5K3I2ZDBIS3pvSzViQ1czRGFwaCtiN1h6QlhjQzVGNERvUFRPZ0p3K0NGTHIweHFvVWlJaUlpSWlJaUlpSWpyWk1WeEFSRVJFcHc0OWhNRFNCZkRObXduajBMN0lzYkpRZ2Z1U1AwQnMwYVp4NnFOVG5wRi9HRnJPU3FpNVdkQnlzbUFVNVZkL2dHS0gzTDJ2dGMxQjd3ellPblFGQkxGaGlpVWlJaUlpSWlJaUlxSlRDc01GUkVSRWRQTFRWQVFXZndYZmx6Tmg1QitPSEpOc2NJd2NEOWNGVnpCVVFBM09MQzJHdG41VldaaGdKZlNEZTZzL1FCUmg2OXdySENhUXUvWUdiSExERkV0RVJFUkVSRVJFUkVTbk5JWUxpSWlJNk9RVkRNQy9hQzU4OHorQ1dWUVFPU2JMY0p4MVBsd1RKME5NYmRFNDlkR3BSdzFBMjdnMjNKa2d0R3NMWUpyVkhpS2xkYmEyT2VpZEFibG5md2dPWndNVlMwUkVSRVJFUkVSRVJGU0I0UUlpSWlJNitRUUQ4QzJZQmYrQ1dUQkxpeVBIRkFlY1l6UGhtbkE1aEtTVXhxbVBUaDI2anRDMjlXVmhnbXhvVzNJQVBWVHRJVktyZHBCN1oxamRDWHIyaDVDUTNFREZFaEVSRVJFUkVSRVJFY1hIY0FFUkVSR2RORXlmRi83dlpsY2ZLcGc0QllJbnNYRUtwSk9mYVVMZnN4MXF6a3BvdVZuUU5xNkJHZkJYZTRpWWxBbzVQY1BxVHBBK2lKMDBpSWlJaUlpSWlJaUlxRWxpdUlDSWlJaE9lR1pwTWZ3TFpzSC83V3lZZm0vRW1PQjB3em51RWpqSFRXS29nSTRMSS84dzFMVy9Rc3ZKZ3BxYkRiT2tzTnI1Z3RNTnVXZi9jS0JBYXRleGdTb2xJaUlpSWlJaUlpSWlPbm9NRnhBUkVkRUp5eXdxZ0cvK1IvQXZuQXVvZ1lneHdaTUk1L2hMNFJ4N01RU1h1NUVxcEpPUldWb01iZjJxc3EwT1ZrSS91TGY2QTJRWmNyYys0YTBPYkIxN0FLTFlNTVVTRVJFUkVSRVJFUkVSMVJPR0M0aUlpT2lFWStRZmh1L0xEeEZZUEEvUXRJZ3hJU2tGcm5OL0QrZm9Dd0c3bzVFcXBKT0tHb0MyY1cxWm1DQUxvVjFiQU5PTVAxOFFZZXZVM1FvVDlNNkEzTDBQSUNzTlZ5OFJFUkVSRVJFUkVSSFJjU0NZWm5XL0dTVWlJaUpxT296RCsrSDc0Z01FbGk0QTlGREVXRGhVTVBZaUx1VFNzZEYxaExhdEx3c1RaRVBia2hQMTgxYVYxS1k5NVBSQlVOSXpJUGNjd0c0WlJFUkVSRVJFUkVSRWROSmg1d0lpSWlKcThvekQrK0g5N0IwRWx5MEVUQ05pVEV4dEFkZkVLWENjZFI1REJYUjBUQlA2bnUxUWMxWkN5ODJDdG5FTnpJQy8ya1BFMUJiaGJRN2s5RUVRazFJYnFGZ2lJaUlpSWlJaUlpS2l4c0Z3QVJFUkVUVlordjdkOE0yZEVUdFUwTEl0WE9kZkFjZkljWURFLzZTaHVqSHlEbGhoZ3B3c3FMblpNRXNLcTUwdnVCTWc5eHBnYlhPUVBnaFM2OU1hcUZJaUlpSWlJaUlpSWlLaXBvRy9pU2NpSXFJbVI5KzlEZDQ1MDZHdStERnFiM3VwVFh1NExyd0s5bUdqQVZGc3BBcnBSR09XRkVMTnpZYVdzeEpxVGhhTXZBUFZINkRZSVhmdmEzVW02SjBCVzRldWdNQ2ZOeUlpSWlJaUlpSWlJanAxTVZ4QVJFUkVUVVpvKzBiNFBuOFA2cXBsVVdOU1doZTRNNitDTXZoTUx2SlNqY3lBSDlxRzFkQnlzNkRtWmtIZnZhMzZBMFFSdHM2OXdtRUN1V3R2d0NZM1RMRkVSRVJFUkVSRVJFUkVKd0NHQzRpSWlLalJhWnZXd2pkbk9yUjFLNkxHd3FHQ0lXYzFRbVYwd2docDBMYm1Rc3ZKaHBxekVxRnQ2d0hEcVBZUUthMnp0YzFCN3d6SVBmdERjRGdicUZnaUlpSWlJaUlpSWlLaUV3L0RCVVJFUk5Sb3RKeVZWcWhnNDVxb01Wdm5ubkJsVG9VeVlIZ2pWRVpObm1rZ3RIT0wxWmtnSnd2YXByV0FHcXoyRUxGNTYzQm5BaVU5QTBKQ2NnTVZTMFJFUkVSRVJFUkVSSFRpWTdpQWlJaUlHcHk2YWhsOGM2WWp0RzFEMUpqY294OWNtVk1ocHc5cWhNcW9LVFB5RGtCZDh5dlUzQ3hvdWRrd3ZTWFZ6aGNTa3FIMEhnZzVQUU5LK2lDSXpWczNVS1ZFUkVSRVJFUkVSRVJFSngrR0M0aUlpS2pCVkJzcTZEUFlDaFYwNzlzSWxWRlRaSllVUXMzTmhwYXpFbXBPRm95OEE5WE9GeHhPeUQzNmhUc1RTS2QxQmdTaGdhb2xJaUlpSWlJaUlpSWlPcmt4WEVCRVJFVEhsMmxBWGJFRTNqa3pvTy9lR2pVczl4a005NlhYd2RhcFJ5TVVSMDJKR2ZCRDI3RGEydW9nTnd2NjdtM1ZIeURaSUhmdEhRNFQyRHIzQWlTcFlZb2xJaUlpSWlJaUlpSWlPc1V3WEVCRVJFVEhoMkVndUh3aGZIUGZoNzUvVjlTd012QU11REtuTWxSd0tndHAwTGJtUXN2SmhwcXpFcUZ0NndIRGlEOWZFR0JyMzlYYTVxQjNCdVFlZlFIRjBYRDFFaEVSRVJFUkVSRVJFWjNDR0M0Z0lpTDZmL2J1Tzh5SnFtMEQrRDAxUFZ0WWVwVmVsQ3BTQkpFaUlFaXhvR0R2dlhjL0svYmVLelpzcjYrOUYxQlVYZ3NpQXRJRjZiMXV5YWFYbWUrUHlXWTNtN0xKVnNEN2QxMWVrc3pKNUNRN21Vek9lYzd6VU8yS2hPSC9aUmE4WDc0TGJmZjIrRzJDQVBYd28yQ2JkQWFrMXUwYnBuL1VjSFFONFUxcmpjd0VLeFlodEdZWkVBeWtmWWpVdEdVc000SFNyUThFdTdPZU9rdEVSRVJFUkVSRVJFUkVGVEc0Z0lpSWlHcEhLQWovM0svaC9lcGRhSVY3NHJjSklreURSc0k2OFhSSXpWczNUUCtvUVVSMmJvMlZPUWl0WEF6ZFU1cTJ2WmlUWDU2Wm9FYy9pUG1ONjZtblJFUkVSRVJFUkVSRVJKUU9nd3VJaUlpb1prSkIrTDcvRk41djNvTmVVaFMvTFJwVVlEdmhiSWlObXpkTS82aGVhU1dGQ0sxWWFHUW1XTGtvTWRDa0VzRmlnOUsxVnl5Z1FHclpycDU2U2tSRVJFUkVSRVJFUkVUWllIQUJFUkVSVlUvQUQ5OFBueWNQS3BCa21JZU1nWFhDcVF3cU9NanBYZzlDZi84VkN5YUliTitVL2dHS0FxWFRvYkZTQjNLN0xvQW8xazluaVlpSWlJaUlpSWlJaUtqYUdGeEFSRVJFV2RHOUh2aSsvd1MrV1I5Q2Q3dmlOeW9Lek1PT2czWDhWS2F6UDFpRmdnajlzd0xCRlFzUldya0k0UTFyQUYxTDNWNFVJYmZ2QnJWSFh5amQrMExwMEExUTFQcnJMeEVSRVJFUkVSRVJFUkhWQ2dZWEVCRVJVVVowdHd1K1dSL0M5OTBuMEgyZStJMnFHWlpSazJBZGV6S0VuTHlHNlNEVkRWMURlTVBxV0dhQzBEL0xnVkFvN1VPazF1MmhkbzhHRTNUdEJjRnNxYWZPRWhFUkVSRVJFUkVSRVZGZFlYQUJFUkVScGFXWEZNSDd6WHZ3emZrY0NQcmp0Z2tXR3l5alQ0Qmw5SWtRN000RzZpSFZ0c2pPclFpdFhJVGd5a1VJclZ3TTNWT2F0cjFZMEN5V21VRHQwUmVDSTdlZWVrcEVSRVJFUkVSRVJFUkU5WVhCQlVSRVJKU1VWcmdIM3EvK0MvL2NMeE5XcXNlQ0NzYWVETUZxYTZBZVVtM1JTZ29SV3JFd2xwMUFLOXlUdHIzZ3lJWGF2UStVSG4yaDl1Z0hzYUJaUGZXVWlJaUlpSWlJaUlpSWlCb0tnd3VJaUlnb2psYTRCOTVQMzRUL2wxbEFKQnkzVGJBN1lSbHpFaXlqam1kUXdRRk05M29RK3Z1dldEQkJaUHVtdE8wRnN3VktsNTZ4ekFSU3EvYUFJTlJUYjRtSWlJaUlpSWlJaUlob2Y4RGdBaUxxWFpBTkFBQWdBRWxFUVZRaUlnSUFhSHQyd1B2RmY1SUhGZVRrd1hyc0tiQ01tQWlZekEzVVE2cTJVQkNoZjFZZ3VHSWhRaXNYSWJ4aERhQnJxZHRMTXBTTzNXUEJCSEw3Ym9BazFWOS9pWWlJaUlpSWlJaUlpR2kvdytBQ0lpS2lmN25Jamkzd2Z2NDJBdlBtSkV3NGkvbU5ZUjAvRGVaaDR3QkZiYUFlVXRZMERlR05xMk9aQ1VML0xFOG9iUkZIRUNDMzZXaVVPZWplRjBxWHd3Q1ZRU1JFUkVSRVJFUkVSRVJFVkk3QkJVUkVSUDlTa1MzcjRmbnNMUVQvL0IrZzYzSGJZa0VGdzQ4REpGNHVIQWdpMnpjaHRISVJnc3NYSXZUM0V1ZytUOXIyVXRPV3Njd0VTcmMrRU96T2V1b3BFUkVSRVJFUkVSRVJFUjJJT0Z0QVJFVDBMeFBlc0JyZVQ5OUU4Szk1Q2R2RUppMWdQZTVVbUllTVpsREJmazRyM0lQUWlvVUlybHlFMElwRjBFb0swN1lYYy9MTE14UDA2QWN4djNFOTlaU0lpSWlJaUlpSWlJaUlEZ2FjTlNBaUl2cVhDSzFaQnU5bmJ5RzAvTStFYlZMek5yQk9QQjJtZ1NNQVVXeUEzbEZWZExjTG9WVi9SWU1KRmlLeWExdmE5b0xGQnFWcnIxaEFnZFN5WFQzMWxJaUlpSWlJaUlpSWlJZ09SZ3d1SUNJaU9zaUZWaXcwZ2dwV0wwM1lKclZzQit0eHA4STBlRlFEOUl6U0N2b1JXcjBzbHBrZ3ZIbHRRdm1LT0lvQ3BkT2hzVklIY3JzdURCUWhJaUlpSWlJaUlpSWlvbHJENEFJaUlxS0RWUEN2ZWZCKzloYkM2LzlPMkNhMTdnRGJwTk9oOWgvV0FEMmpwRFFONFhVcm84RUVpeEZhdXdLSWhGTzNGMFRJaDNRMmdnbTY5NFhTK1ZCQVVldXZ2MFJFUkVSRVJFUkVSRVQwcjhMZ0FpSWlvb09KcmlINDV5L3dmUFlXSWx2V0pXeVcyM2VGZGRJWlVIc1Bhb0RPVVdXUjdac1FXcmtJd2VVTEVmcDdDWFNmSjIxN3FYa2JLRDM2UWUzUkYwclgzaENzdG5ycUtSRVJFUkVSRVJFUkVSSDkyekc0Z0lpSTZHQ2dhd2pNK3dIZXo5OUdaTWZtaE0xS2ozNndqcDhLcFVlL0J1Z2NsZEVLOXlDMFltR3MxSUZXVXBpMnZaamZPRmJtUU9uUkQySk9majMxbElpSWlJaUlpSWlJaUlnb0hvTUxpSWlJRG1TYWhzRHZxWU1LMU42RFlKMThKdVJEdWpSQTUwaDN1eEJhOVZjMG1HQWhJcnUycFcwdjJCeFF1dlUyeWh6MDZBZXBXYXQ2NmlrUkVSRVJFUkVSRVJFUlVYb01MaUFpSWpvUVJjTHcvekliM2kvL0EyMzM5dmh0Z2dEMThLTmdtM1FHcE5idEc2Wi8vMVpCUDBLcmw4VXlFNFEzcndWMFBYVjcxUVNsODJGR1pvTHVmU0czN1FnSVl2MzFsNGlJaUlpSWlJaUlpSWdvUXd3dUlDSWlPcEJFd3ZELytDVzhYNzBMclhCUC9EWkJoR25RU0Znbm5nNnBlZXVHNmQrL1RTU0M4UHBWMFdDQ3hRaXRYUUZFd3FuYml5TGs5dDFpd1FSS3grNkFyTlJmZjRtSWlJaUlpSWlJaUlpSXFvbkJCVVJFUkFlQ1VCRCt1VjhuRHlxUVpKaUhqSVoxd21rUUd6ZHZtUDc5VytnNklsczNJTGhpSVVJckZ5RzBlaWwwdnkvdFE2VFc3WTB5QjkzN1F1bmFDNExaVWsrZEpTSWlJaUlpSWlJaUlpS3FQUXd1SUNJaTJwOEYvUEQ5OERtODM3d0h2YVFvZnB1aXdEeHNQS3pqcDBITWI5d3cvZnNYMFBidU5JSUpWaXhDY09WaTZLWEZhZHVMQmMxaW1RblVIbjBoT0hMcnFhZEVSRVJFUkVSRVJFUkVSSFdId1FWRVJFVDdJZDNyZ2UvN1QrQ2I5U0YwdHl0K28ycUdaZVJFV0k4OUJVSk9Yc04wOENDbWx4WWp1SEl4UWlzV0lyaGlFYlM5TzlPMkZ4eTVVTHYzZ2RLakw5UWUvU0FXTkt1bm5oSVJFUkVSRVJFUkVSRVIxUjhHRnhBUkVlMUhkSzhIdm0vZmgyLzJ4OUI5bnJodGdzVUd5ekhId3pMbUpBaDJad1AxOE9DaiszMEkvYjBFb1pXTEVGeTVDSkV0NjlPMkY4d1dLRjE2eGpJVFNLM2FBNEpRVDcwbElpSWlJaUlpSWlJaUltb1lEQzRnSWlMYUQraHVGM3l6UDBvZVZHQjN3akxtSkZoR0hRL0JhbXVnSGg1RUloR0UxaTVIYU1WaUJGY3NSSGo5S2tEVFVyZFhGQ2lkRG8wRkU4aHRPd09TVkgvOUpTSWlJaUlpSWlJaUlpTGFEd2k2cnVzTjNZbHM3VDFyUkVOM2dZaUlpSWdPUWdWdi9ORFFYU0FpSWlJaUlpSWlJaUxhTDRrTjNRRWlJaUlpSWlJaUlpSWlJaUlpSWlMYXZ6RzRnSWlJaUlpSWlJaUlpSWlJaUlpSWlOSmljQUVSRVJFUkVSRVJFUkVSRVJFUkVSR2x4ZUFDSWlJaUlpSWlJaUlpSWlJaUlpSWlTb3ZCQlVSRVJFUkVSRVJFUkVSRVJFUkVSSlFXZ3d1SWlJaUlpSWlJaUlpSWlJaUlpSWdvTGJtaE8wQkVSRVJFUkZRZjlwNDFvcUc3UUVSRVJFUkVSSFRBS1hqamg0YnVBaEh0SjVpNWdJaUlpSWlJaUlpSWlJaUlpSWlJaU5KaWNBRVJFUkVSRVJFUkVSRVJFUkVSRVJHbHhlQUNJaUlpSWlJaUlpSWlJaUlpSWlJaVNvdkJCVVJFUkVSRVJFUkVSRVJFUkVSRVJKUVdnd3VJaUlpSWlJaUlpSWlJaUlpSWlJZ29MUVlYRUJFUkVSRVJFUkVSRVJFUkVSRVJVVm9NTGlBaUlpSWlJaUlpSWlJaUlpSWlJcUswR0Z4QVJFUkVSRVJFUkVSRVJFUkVSRVJFYVRHNGdJaUlpSWlJaUlpSWlJaUlpSWlJaU5KaWNBRVJFUkVSRVJFUkVSRVJFUkVSRVJHbHhlQUNJaUlpSWlJaUlpSWlJaUlpSWlJaVNvdkJCVVJFUkVSRVJFUkVSRVJFUkVSRVJKUVdnd3VJaUlpSWlJaUlpSWlJaUlpSWlJZ29MUVlYRUJFUkVSRVJFUkVSRVJFUkVSRVJVVm9NTGlBaUlpSWlJaUlpSWlJaUlpSWlJcUswR0Z4QVJFUkVSRVJFUkVSRVJFUkVSRVJFYVRHNGdJaUlpSWlJaURJbU9QTWF1Z3Y3SjBHQW1GY0F3ZTdNckxuVmxuRmJvZ09kV05BVVVwc09nQ1ExZEZjYW5xSmsxazRVczM2L2VIN2UvNGxOV2tCcTFxcWh1MEYwNEJDRWh1NEIwWUZCRkNFNGNodTZGMFQwTDhIZ0FpSWlJaUlpSXNxSTRNaEIvdjJ2SWYvUmR5QVdORTNlU0ZhUS8rVDdjRjc3UUlZN0ZXQTk0V3hJTGR2VlhrZXJvSFRyZzV6ckg0TGFmMWhXajdPZWRCN3k3bmtaVXJQV0Nkc0VtOE40M1pmZWtkRytjbTk3Qm8yZSt6VGppVWJUa2FPUmQ4L0xrRHYycUxLdFlIT2cwUXRmd0huTi9WWHZ1QjdmZnpHM0VYSnZleHFtd2Nla2JHTVpQeFVGcjh4Qzd1M1BWdXM1YkNkZkNOdHBsNmVjWkpYYmRZYnptdnNnTmtweC9HYkpmUFJ4eUgvMEhhaUhENjJWL2RVbHFkVWhzSjk5RGRUZUF6Ti9rS0xDZnZZMXNJeWRVcVBudGsrOUJIbjN2QXd4MjhsdldZSHRsSXNPbWtsejA0RGhhUFRFKzFDNjlxcXlyWFg4Tk9UZCt3cVVMbFczQmVyby9CeGxHamdTOW5PdnI3WFBUVmFFR2d4ZEtpck13OGFsM0d3YU9BSlF6WEgzNWR6d01KeFgzeHQzbjVoWEFPdUUwd0JGVFh5S2JyMmhISHA0aWljd1E3RFk0dTdLdmVreDVOMDlJOE1YVURYQjVvRDlqQ3RoTy9tQ0d1MUhidHNSdWJjL0EvUFJ4NlZ1WkRJajc5NlhZVC96cW1yOVhRNzA4N05sM0NuSXZlTTVLRDJQcUpYOU5iUzhlMTVHN3AzUHB6NWZaS0V1ajUrYy8zc1N1ZE5mckxPQXpJYVlqTTI1OVNuazNmOWFmRDl5OHBEL3lOdXdUYjA0dTUzSmloR3dXb1AvWURKWC9UeVZDSFluSUdjWUxKZDBCd2ZYOVdkMUNUWUhwT1p0SU9ZM1R0bkdQSElTY205L051MjFnK0RJUmQ3ZEx5SDM1c2NTdnRlSWlPcUMzTkFkSUNJaUlpSWkrbGVSSkdQZ1BCS0J0bTlYcmV4U3pHOEN5TEt4djBpa1Z2YVpqUDMweXlFNGNoQllNQmZhM2hSOUY0eUpHTEdrTUxHZk9mbXdUam9Ea1gyNzRQdnF2d0FBeTZqallaMTBKaXdqSnFMNGdXc1IyYmJSMkkwekQvYlRMNjlXUDRQTEZpRHc4N2ZsZDZobUlPZ3Y3MGRlQVpURCtpTzRjbEY4MTYxMjZGNTN5djFLamFLcnI5WEVDYWFxbUllTlIzREZRbWg3ZDJiOVdBQVFuYm1RMm5TQVlMRlczVmdRakFGanM2WEtwdlh5L2tlcGZRWkI3blFvcEwrWEpPKzJNdy9XaWFjRGlnSzVRemNvWFhzaGxLSnRVcklDODRnSkVFUUpuZzllVHQ2a2JTZW92UWZCcnV0d1BYbGI1dnRPd1RSZ09NVEd6Ukhac2FWNk81QVZDRFo3elRxaGFkQkxTNnBzSmhVMGhYbjRCR2dsaFFqKzlYdEd1eFlVQmViaEV4RDZld2w4MzM1UXMzNVdnMlhVWkZqR25RTFR3QkZ3UFgwSHdodFdBd0JNZzBaQ2J0dXAydnNOclZ1RjRJSzV0ZFhOak9uQkFBUzdBODVyN2tmSlE5Y2h2UDd2cE8ya1pxMWduWFFHb0tpUW1yWkFhSFhWbjRPNk9EK1hVVHIxZ0huWU9QaC8rRHoydlNWMzZBYkxxT09yN0ZkRjRTM3I0UHY2dmZndTJaMFE4eHBEdE5raDJKd1FjL01odDJnRHFXVTd5QzNiSWJEZ2YzQy8rWlRSV0RWSDJ6a2cycHdRN0E3anZOeTBKYVFtTFNBMmJZbklsdlZ3UFhNbkFPTzhhei9qQ3VpYWxuQk9rdHQzZytPQ20yRGRzeE91Wis5Q1pPc0c0MzF3NWtFUEJXUHRwR2F0a0hQREl4Q2R1UWh0V0kzUThqL0wrKzdNUTg1MUQwTDMrMUIwNjNuUUtyMnZsbUhqWUR2MVVuamVlUjYrN3o3TzZyM0tsR0N4d2p4cU1uUzNDNTczazUvM01tRTY0bWpJSFh0QVhQcEg2amE5QmtKcTNRR2Eyd1hvV25aUGNDQ2VueXRST25hSDNLRWJvR1g1MnRNUXpCWTR6citwMXZZSEFMNGZ2MEJveGNLMGJlU08zU0cxNlFCdDkvYlU1NHNzMU5YeEl6aHlvWFRxQVczUFR1aHVWNDM3V1puY3RoTnlybnNRZ1Q4cm5HY3FQRGZFN0xJbTZDVkZHYlVUSGJrUUhUbnh6eWRLRUp1MGdKaVRuL1F4VXBzT0VKMTVjZWNnQUxDT093WFdFOC9OcXArVmhmOVpqdUo3cjB6UldSRmlvNmFRbXJXQzNMWVRsRU82UUc3WEdXSkJVNVMrZUI4QzgrWlU2emtQaXV0UFFRQlVFd1N6QllMSkFzRmtobUMyUXJUWUlGaXN4clc0eFFiQmFvZG9keHJmWGZZYzQvL09YSWpPWEVBeXB1Y0NQMytMMGxjZVR2b2NsdEVuUW1yYUVwcW5OR1ZYOU5KaVJQYnNoTnIzU0RqT3VncWxMejlVZGYrSmlHcUF3UVZFUkVSRVJFVDF5SEhPZFRBTkhRdjN6Q2ZnLy9HTHVHMkNJd2VXbzQrRDJtc0FwT1p0SUZoczBMMXVoRGI4RGY5M255SzRkSDdTZlNvOStzSngvbzBJL0RLcnpnYVRUQU5Id0RSd0pNS2Ixc0w5bitjQUdJUFQxckZUNEpyeFVOemtmV1dDSXhmV1kwK0c1WmpqQWRVRTNlMkMvOGN2b0hzOThNMzVGR3JQSTZEMFBBSzVOejltRERCdTN3VEJiSUZwd1BCcTlWVXZMWWtOTGxxUFB4dVc0Uk5RZFBzRjVSTS9aU2wySzB3UUNEWUg4aCtjaWNDaVgrR2UrV1MweElFRGtSMmJnVkNvV3Ywb0k3WHVBUHU1MXlHOGRnV0s3N21pUnZ1cVRPNTBLS1Q4eGdndStSMjYzNWYxNCt2Ni9hOUk3VDBZQUJCYzhMK2tqN05QdlFpQzJRcmY3STlnT2ZvNE9NNjdBWVczbnAvMjJJcmIvNkg5SUZoc0NQejJQUkFNSkczam4vc1Z6RWVOaGRwbmNGYkJDNWJ4MHlDM09pVGhmcVZyTHlEb2gvVzRVNnZjUituTXg0RkEvR3RSK3d5QzgvSzdNdXBES25wSkVmWmRlV0tOOXJHLzhzMzZDRkt6VmpBUG40RGMvM3NDcnVmdlJYRHhiMUQ3REs3MjhRa0F3dHl2R3lTNElMajROM2plZlJHMlV5OUZ6dFgzb2VpdVM2QVY3cTdVT1JHT0MyNENGQlgrT1ovQi83OXZxdHh2WFoyZjA1RUttc0UwZUZUVkw3b0NjVmxPUW5DQjdlUUxrMmNYQ0FVUktkd0R3VzVNd0RrdXVSV21nU1BUUDBIUUQ0U0N4bXJhY0FqK0g3K0FkY3lKc0UwNUg4RUZjK1BPa2VIMXExQjgvOVZ3WG5VUGNtOS9GcTZuYmtObzVlSzQzU2xkZThGNTVkMUFKSXppQjY1RmVQMnF1TzI2cXdpZWoxK0g3WlNMNExqZ0pwUThHajlKclBZZURBZ2lRaHVTQjVGa1FuRG1RZWx5R0xUaVFvVC9XVjZ0ZmFqOWp3S1ErdHdMUVlCcDBFZ2dFb2J2cHk5VDcrZHdZei8rWDJabjM0Y0Q4UHhjbVpoWEFBRFFpdmRsMUsrTXlFcnM3MU5iZ2lzV0dzRUZhVmFqbTRlTkJ3RDRmNTJkL2FyMWNCaUloTXR2MStIeFkrb3pDQkJFQkJiL1ZrVkRNeXpSMTVTTzVuVWo4TXVzOHR1dUl1aVJFTXdqSjBFUEJlRjU5NFhZdHZ3SFoyYWRMV0h2V1NOaS8xYjdINVgwdUFTUUVGaVFqR0N4UWVuYUMyclBJNkQySGdReHZ6SDAwbUxzdStyaytQYy95dnZocTRqczNwNVZmd0hBZnU1MWlmMXIwZ0tPTTY4eXlyZ1VOSXN2MGFOcmlPemFoc0Q4bjhyUHFZcHFsUEtwaXFZWjUyZ2MrTmVmU3ZjK3lMbnBzZXo2NS9kQmQ3dWd1VXNRMmJZUm9kV3U2RzFYTExnaW9lOTlCa05xMWdxQitUOGlzbVY5MnYyWHZ2WVk4anNkQ3FsRld3aG1LM1MvTjZ2K0VSRmxnOEVGUkVSRVJFUkU5Y1I4MUxFd0RSMkx3UHdmRXdJTEFNQit5a1V3RFIwTHdGaUJvZ2Y5RUJ3NVVIc09nTnB6QUh4ZnZadDBaV0xnNTIraGR1c04wNUF4Q0sxWkJ2L2NyMnUxMzFLejFyQ2ZmUTEwdHd1dVorK0tUYmFydlFkQjdUOE1qa0FBcFM4L21QaTQxdTFoR1gwaXpJTkdBWW9DM2V1Rzc1djM0WnY5VWZuRWxhYWg1Sm03a0h2YlU4WUtzcHNlUmZGOVYwSGJzeE9GVjUrY3REL09hKzZEM0xZVGl1KzlNbWttQUQxUVBvR2tGZStEa0pNSHgwVzNvT1RoRzR3N3l3WkFLd1FYMktkZFlxUnFGZ1JBMTJBNzhSeVlob3hCMGYrZG0zTEFMMU5xTnlPTmFYRFpnaHJ0Snhucm1KT2c5ajhLUlRlZlZiM1ZtWFg4L3BjUkxEYW9QZnBDMjcwZDRVMy9KR3czSDNVc1RFZU9SbWoxVW5qZWVRN2F2dDJ3VGJzRXpvdHZnZXVaNlJtdGNqUU5NaVk2L2ZPK2grUGlXeUdrbWpCUlZPaHVGeXhqVG9KbHpFbEptd1FYL3hZM3FhdjI2QWVsUjkvRXlhZm9JTG1wMzVEVUhZc091cnZmZVJaNnBjZHIrL1lnTVAvSHVQdmt0cDBnTld1RjhJYlZhU2NLeEx3Q0tKMFBpMXRsWFZudTlCY2hOMjhUZllCeDNGc25uQWJyc2FlazdtK3lsOURsTUJUTUtEK3ZsRHgxRzBJcmpNd2ZsdkhUSUxmdG1QYnhjb2R1QUFEN1dWZERUekd4V01ZMyt5T0UxNjQwYnVnYTNET2ZnTzcxd0RKK0tweVgzb1o5MTU4V2ExdDQ3VFJvN3Zpc0RVckhIc2k1OFJHRWxpMUFTWFFGZTRJNnpQQlNGZCtzRHlFZjBnVktsNTRROHhzbkJCZFlKNThKdVdNUGhGWXVodnZ0WjZyY1g1MmVuelBnZWZjRitHWi9GTHZ0dlBvK3FMMEdZTjhWSjBLUC9tMEVxOTBvQTVOdVArL05RR1RIWm1pRmV4QXAzSjJZalNPYVJqM3d5eXhveGZ1Z2xaWkFjeFZCS3ltRVZsd0lyV2h2WXVhWlNCaWVEMStCNDlJN1lKMTRlc0wzWjNqZEtoVGZjd1dzRTA1RGVOUGFoRDVGZG00MUFrSSttWmx5ZGJmdm0vZGg2bnNrbE1QNnd6eHNQUHh6dnpLNmE3WkM2ZG9UZW1reHd1dFdKWDFzSnVTMkhlRzgvQzdqZUg2MGVpdmN5d0tZS2s1OEFvaWRtOVN1dlNBMmFvcmd3cCtOeWNLSzU4N29PVXV3T1dEcWV5UVFDU084Y1UzS1ZQcGFhVW5TU2ZvRDhmeGNtWmhyQkJmb1BtKzEwc2pIYUpHRW9NWHdwbjlRZk45VktSOWltM0krTE1lY0FQK2N6K0IrNzZYMCt3OEZJZGlkVlg3bUFDTUEwM3I4MlJsMXU0ejM4N2ZoL2VpMWVqbCsxTjZEQUFCSys2NXdYUFIvU1I4VG1EY0g0UzNyWUR2dHNpcjdydTNlSGg5Y1VMUVhKUS9mZ056Ym5vRmw3QlRvZmgrOG44eU1iZGQ5SHZoLytxcksvWm9ISHdNaEo3N2NoNm4zSUpoU2xkOVNUZEJUckVLWDIzZEY3dTNQUUc3ZnpmamVEb1VRV3JjUy9wKytNakp1cGNpY29aVVVJbEs0cDhxK0pqNVFUN3hyM3k1SXJRNkI3blloK05kdjBFcUtZQjR4RWFFVmkxRHk1RzBKays2NXR6ME51VjNuS3A4cXZIRU5pdStNbG4wNHdLOC9RMnRYSWpCdkRuUy9GN3JQWXdRTytEelFmTVp0cFdzdldFWk5odVlxaHV1cDJ4SGUrRS9Tb0pDcVdDZWRBVVFpeG1jT1JyYTYvQWRucG42QXJFQnUxUTZObnY0dzZlYVNSMjlDYU0yeXJQdEJSRlFaZ3d1SWlJaUlpSWpxZ2VESWhlM1VTNkY3UFhDLzlYVFNOcHJmQzg4SHJ5RHc4N2V4VmZaaTQrYXduMzRGMU40RFlSay9EY0VsZnlSTmtlMSsrMW1vdlFiQ2R1cWxDUHcxTCtQVXJGVVI4NXNnNThhSElhZ21sRHg4QTdRS2s1M2VUMlpDN2RFUHBpR2pFVnkxT0c3QVZtN2RBWG4zdm1LOHJyMjc0SnZ6S2Z3L2ZHNE0zc3VWZm9vRy9YQTlkUWZ5cHI4SUNBTEVuSHdqVmErckdJTEpsRGpSRlRZRzU3UVNZMEtwdkxPaXNWS25RbnYvajE5QTdUc1lhczhCc0l3N0JiNnYzNE1RelZ5Z1J3ZG8xZjdEWUJvNkZ0cnU3WEMvODF6TjNxOUdUWkJ6OCtOd1BUYzlOam1tOWpQcVBRZVgxbjV3UVRha05oMWc2amNFd1VXL3hRK3cxdUg3WDhZMGNJU3hFdnUzN3hLMnllMDZ3MzdtVmRBOXBiR1VzTDVaSDBJOXJEL1Vma05oUCt0cXVHYytudmExQ1k1Y21BNGZDbTN2VG9TV0xZRGozT3NoV3RPWEcxQjc5RXU1TFZXZ3hyNXJwMmFkbWpubitvZWdITlkvNmJidytsVW9mZjZldVB2czUxd0xxVmtyK0w3L0JJRTBLendkbDkwQndFaUJuVXA0OHpyb0htUENWWFRrR0dtd0MvY2dzbnRIWnAyWEpDaGRlMEgzZVJIZXNDWjJkOWsrQVVEcDBoTnFpdGNYRS8zTXFiMEdWdm1Vd1Q5L1JoZ3I0Kzd6dkQ4RGVqaUU4S1ovNHM1dGVzQ1htQTBpV2cvZCs4MTdWYTVFcm11MjB5K0gwcjVid3YyQ3FrTDNlMkUvOWRLRWJmSWhYUUFBWWs0ZWNtOUxEQzd3dlBjU1FxdVhHbTNxOHZ3c1NlWDF0S05wbXdYVlpFd2NWcHlMMHJUNHlTNDl1bEdMbE4rdlZSM000Zi9mMXhsOXR0enZ2cERWWnpEd3gxeFlqOThNeStpVDRQMzJRNGhXTzNKdVRseHRXbmJjaU01Y1FOZVIvK1Q3c1cyNWxjNFZ4ZmRmWGY1ZTZ6cEtYMzBVZWZlK0ROdTBpeEZZOUN2MDBtSmpVbFNTSWRpZEtIaXB3dVNrYWdJRUlTNVlwNko5VjAyQjdzczh1S01tS2s4SXF2MkdvbURHMFBqK1hHYVVYREJGZzFBQUlPKytWMVB1cy9UbGgrS09OZURBUFQvSGlYNDNBa0QrNCs5bTlSeVZCUmY4endnRXFralhVNSt2QkJHbTZLcC8zM2NmWjNaZUM0Y1FYUFJyMGsxSzU4TWcySjBJYjFnZC94MmVvY2kyVFFEcS92Z1JiSTdZZDR2YzZWREluUTVOK3BqdzVyVUliMWxuOUczek9uZytTcjUvNTlYM0puODlPN2JBOWV4MDVOendNS3lUemtCdzhXOElielMrNzNTUEc1Ny92cGl5djJXVWJyMGhWd291S0gzNW9aVFp4UEllZkNObDlnSXB2ekZDKzNiQisrbWJDSzFlZ3RDNmxiRmdGTnRwbDBITXlVUHd6NThUSG1jLzc0WXErNW14U0NSdWdsL0l5WU41eEVUak96Zk5hdjdnMHZteGE4UTRzZ3kxNTRBa0R6aUFyeitEQVpTK2VGL2kvYW9KOW1tWEdPK1gzd2ZmVi85RmVQM3F4Q0FGUVlUNTZIRUlMUGhmeXZPVzJuc1E1SGFkNFovekdTSzd0Z0VBOUhBb01UaEFWcUIwNldsY0c0VFRaMXZUNnVuN2hZZ09mZ3d1SUNJaUlpSWlxZ2UyeVdkQ3NOamcvZkRWbFBYUlBlODhuekQ0cE8zWmdkSVg3a0grWSs5Q3NEdGhPdUtvcE1FRnV0Y043NWYvZ1czcXhiQk5QZ3Z1TjU2c2NaK2xsdTJRZTh2akVCeTVDUHd5RzRMTkNmTlJ4eG8xc3UxT0kxMXNkQ0xKZnNZVkNLMWNESzAwT3ZFblNRaXQrZ3UrN3o0eEJyaWpyMHZNeVVmZWd6UGgrK1o5ZUQ5L3UveDE3dHVGa3NmL0Q5cStYZEJLQ2lIazVDSDNsaWVNUWQrbmJzK292NVpqVG9CMXdxa29mZjF4QkJmK0VydmZQZk5KNUQvNE9td25ub3ZnOGo5akUyWFFOVWhOVzhKeC9nMUFPQVRYQy9kbVBSa3BOVzhOdVVNM2hOWVk2YXBGWnk2a1pxMWdQK1VpbEw3eWNDeWxOUUJZanAwU2U3L0V2TVlBQU1lRnQ1UlB4bFhnZVc5R3JMWjV0WW1pa1ZLMzN4Q1kraDRKc2FBWkFDUk5OVjJYN3o5Z3JBd0RnTUR2UDhUZEx4L1NCVGszUEF5SUVselAzQlUzWWVkNjVpN2szdm9Vek1PUGcyQXlvZlMxeDJJclVTc3pEeHNIeUFwOGN6NEhkRDNscXJlYUVreVd0SmtDa3Nva1ZYQ2w1d0FBUFpCNmhiL2N0aU5NL1lkQmR4WEJOenQxTFhmM3E0L0UvcTMySGdqbk5mZkQvK3RzZUQ5NUk3TytXRzFvOU1JWENHOWVoNUtIcjAvYXh2WDRMZVh0SFRsSnoyL095KytDMnY4b0ZGNDdOV0V5Uzh4dkFzMVZWT1dBdVBmajExTnZqRTVhQVlEcDhLT01kTU5ybHNYZEQ4Q1lGSy9pZVdxVDNLSmRMR3REdHFTVzdaTGVMOWdjc2UxMWVYN1d2RzdZejRpdndaMXpxMUdUWEhlN0V1cVQ3N2QwSGU2M2pWWHB1cXNJV2lnSXovc3pLalVTWUJsem9qRlJHZ3BCSzlvRDcxZi9oWjVpRWsxM0ZjZmRqdXpZRE8rbmIwSVBCYUdYR3Rzc1k0MVY5OEVsZjhTZHQ5UmVSd0N5aW1DSzJ2UjZOVmEyMWxSbytaL1FLMDBJS3AwUGcyQzFHVGNFRWRZeFJ1bVZ3UHdmazJiK1VEcDJoOWlrUmRMUDE4RndmaGFjdVViQVRUQ0EwRDhycXRHN2N1RXFVcHViQmg4RHVWWDU1MTl3NUVMTUs0RHVkc0Vjelc2VmRMOWJOeUlRblVEVi9iNmszOTFTeTNiSXUrZGxZOFgrZzlkV3E1eFNaWFYxL0ZoR1RBUlVFM3pmZmdEUHg2OUQ3VGtBenN2dmhQK0h6K0d1T09FZkRrRjBHaFA3V21rSmduLzlucnlqaVpkYTVhOWgxV0s0Wno0T3pWVWNDeXlvQzJKZUFlUTJIZElHMXdUKy9CbWxMOTJmdUVFUWpkSnAzWG9uRFM1d1BYRXJ3bHZUSDF2SjVOMWQrWHhZZmFVdlBaQjBvanhkSm8wRC9mcXpJcVZIWDlqUHZCcFNzMVlJTHZvVjdyZWVocFlrbTRUWXFDa2NGOTBDcFV0UFdFWk9SdEZkbHlTZU93VVJ0cE12Z083endCTzlabE43RGdCRUlTR0xqZTNrQzZCMDZ3MUFyM2FHR3lLaWJERzRnSWlJaUZJem1SdDh4UmNSMGNGQXNOcU53YTJnSDc0NW42VnVtQ0wxcHU3M0lieGxIWlJ1ZlNDWWJTa2Y3di94UzFnbm53bnprREh3ZlBSYTFpdjRLdE5jUlJDaUE2Q21JYU5oR2pLNlVzZDA2RDR2dEtLOUVQTUs0RGp2ZXBROGVTc0FJL1ZweVlQWEp1eFRjT1JBc05vaHRXNmZzSzFpUFd1OXBBaWFxeGhxM3lOaEdqUVNnWGx6MHZaVmNPVEFPdmtzQ0ZaYnd1U0N0bThYUEIvUGhKaFhnTWlPTFZBNjl6UTJSQ0xHZTd0cExRSi96RVY0ZmZaMXNkVmVBMkdiZGdsS0hyakdlQTBiMWtBUEJXRWFNZ2ErN3orRjBxT2ZrYzViMTJJckR3SEVKalRpN3F2QSs4Vi9JTnVka050M0JRQW9IYnBIbjIrQVVmOFdTRnBhUXpCYllpdjlsTTZISWVlV0o0eVh1bXNiSXJ1MlFXcmFNdVhrUzEyOS8zTGJqckhYb1ZXWWVGYTY5SVR6MnZzaG1Nd29mZVZoaEZiRjF6dlgvVjZVUEhZemNtNThCS2JCeDBCcTBSYWx6OThUVzcxVnZpTUZsbEdUQVFDQjM5UDNzNlpxdW1JMUUyWHB3dVdXYlJGTWtlekNkdEw1Z0NEQSs4VTdhVmNSMWlmVHdCRnduSGNEWERNZVNGM2J2UkxCWWtQT1RZOFlFMkZQM3BZUWVHQWFmQXdDQzM1S1NDRWVSeFJSOE1xc2hMdVQzYWU3WGRoMzJlU00rbFliU3A2NEJSQ2x1UHRzSjV3RHk5Z3BjTC81RlB5L0pQWVJBT3pUTG9WNStIRW9mZmxCQkNxL2wwSGo4MVhYNStmZ3JBL2grOG80M3BVZS9TQzM2MnlVSkNncHJESjkvUDRtdFB6UDJMOTFud2VCMzc2UDNSWUxtc0Z4enJXUTIzYUVlK2Jqc0l5WUJNR1pDL3RwbHlHNDdBLzRmL3Nld1NXL3B6OEdBZU96R0tYMDZBdjVrQzRJYjF3RDF4UHhxZHp6SDNzWG9pTW5jZVY2QTNLOWNHL0M5VUx1OUJkanE5Sk5Sd3lEMktRRmduL05TOGkwVXNaeDBTMHdOV2tCdmZJRTJVRnlmcGFpQVlIaDdadFNCbHJWRmxQL282RDJQVExoZnNIdWhHWDh0SlNQQ3k3Nk5SWmNrSXI5cktzQlNZTG4zZWRySmJBQXFLUGpSNUpnSGprSkFPRC82VXRqVENJYWVLTUhBM1V5UmxHeDFFYU5xU1lvN1RwRGF0a1dVb3Qya0Z1MmhkeW1Bd1JIYnF4SjVmZE1pMllFa3BxM1RycExwV3RQUURYRk10Y2tiTy9XRzFLVEZsbDNWWkNWcWh2VnNRUDIrak5Lekc4TTI3UkxZRHJpYUVTMmI0THJzVnVNTEE1Sm1FZE1oTzJVQ3lHWXJRaXRXSWpTVng5Tkh1VzRNcUFBQUNBQVNVUkJWSlExWWdLa2x1M2dlVytHRWJRbUs3Q2ZmVFhFUmsxUlBQMnkySHNtdCtzTXk3R25BRUUvM0cvR1o4WlREeDhLM2VlSmxiRWlJcXBOREM3SWtHbklhS2c5K3NIOTF0TloxWjVMUmN6SmgyWE1TZkI4L0hxOVJzMGZGRlF6ekFPSFEzRGt3UGZWZnh1a0MySmVBWnhYM3dzaE9rZ1FYRG9mbmc5ZXFkYSs1STdkNFRqcm10aHQzL2VmMUhxTjNIOFRxVVZiV01kUGcrZWpWNU5HaDlhYldwaVFGZXpPR2s4STFDYXBSVnNvSGJzanVIeGhRbDNRL1oxZ2Q4WnE5UUV3VnUwY1lLK2hRUWdDY205OEJJTGRpY0F2cytILzlidXMzemZ6cU1teGRIL2hEYXRUcnlLb1IycXZBUkR6bThSdSszK2REVlJSKzVkcXhuelVzUWo4OVR0MFYrb1U3WEtIYmpBZGNUUTg3NzVRanowanFqK21BY01CMVlUQTd6OGsxb1RPVU5uZ1gyUlA2aHJzdXQrTDRNSmZZRHB5TkV6OWo0TC94eStyOVZ5eC9aV1d3UFBlREFoV3UxSGIybFZzclB4MHU0eC9lMXhHMm10SlF0NTlyMEZ1M1FGU0kyUGlXNmcwb1ZhbWJHSThWZjNxaXR4dlBJbThlMTZHL2ZRckVGeTJJTzIxa1gzcXhSQ3NOZ1IrK3g2aEpDdENmZCtVcDdnV1ZKUHhEeTBDcmFRUUpROWNtekt3b3lweTIwNUFPQlNYcHRuei9neW92WTZBWmRSa0tOMzZBTHFPb3B2UFFXUm5lWnU4KzErRDFMSWQ5bDU0Yk1wSksrdkUwMkU5OGR5NCt5ekhuQkQ3ZDhYZ0F2UHdDWkRiZElEUytiQllaZ2JkVXdyZkQ1OGo4TWRQaUd4ZUI4Y0ZOeHZCQlJsKzc5WFcrMjhaZjJwOFkwR0FaZHhVMktLdnJmU0YrNHpWakVsb3hmdFFmTzhWY0Y1NU41UnVmWkIzLzJ2d2ZmOHB2Sis5RmZzc1dVWk1ncGdYcllWZDRiWFp6NzBlNW9Famt1NDNuYUs3TDBOazY0YWsyN3dmejB5NW1qa1Y4N0R4S1NjTGtpbGJtVzRlTmg3ZXo5NU9PRGFWem9kQjZYa0V0TUxkOFAyUXVpUkNLcVlCSXlDMzZaaFpZeW56WWFQSXpxMEFkRGd2dmhVbG5sS0VWaTVPL3dCQmhPUGlXeUUxYTQzUTZpWFFLaDFmNXVISHdYNzJ0YkNPT3dXdTUrOUJaUHVtOU0rL1kzUGlSSHpGL1EwWkRVR3RRWjMwNmdpRkFGVDZmSmV0MmcwRlUvOW1MRnU5SGdxbGJGUFg1K2Z3MnBVSXJ6WEtVOWpQc0VCdTF4bSs3ejZKcmVvMURSaWU0WnVRbWR3N25rdGFTN3o0N2t0clpSeXVNc0ZxZzJYc3liQWVlekwwWUFDdUoyNUZjTWw4V0VaTUFpSmhCSmY4RHJYWFFLajloa0wzZWhDWS95UDgvL3NtYmhJc0ZldTRxUUFBMzlmdjFYcS82NXNnSzdIdkllOW5iNlZ1V0pZQm9OSUs5b1BsL0N6bU5nS0FhcFVScUs3Q2E2ZEJjeWZQZEZXUmFNL0pLTERDTW5ZS2xDNDlnVWdZcHY1SHc5VC82SXo3RWxyL04zeGZaejhHVzkzalIrMHpHR0plQVVMTC95eS92aXI3UHNxZ3pFcVZGQ1VoOEtzMkF4YWtnbWF4VEM4QWdLQWY0YzNyRVByOUI0UTNySUh0cEhNVHY0K0Nmb1JXTDRYU3BTZnlIbjRyL2pwWmxxRkVTK2I0NThXdndDOWpHVFU1YlhhR2xDcG4rQUZnbTNZSkxNTW5sTjloVkRhQzJudFFRa21YZlZkTnFjYVRwbmVnWEg4cW5RK0RlZmdFbUE0ZkNnZ0NmTE0vUm1EZUhBZ21NOVIrUXlIYTdCQ3NkZ2cyQjBTN0UzSzdUcERiZDRQdUtZWDd0VWRUanYrTCtVMWdtM0krSWp1MndEZnJRK08xakpvTXNWRlRCSDcvb2Z4N3lHU0c0K0wvQTBRUnBUT2ZqTHRPa3BxMWh2T3lPNkdWRnFQbzF2TlNaczBqSXFvdUJoZGtRTzA5RUk1emI0aldHdXlOMHBjZnJQcEhjaHJ5SVYzZ3ZPb2VJeFZTdTA0b2VmSTJUbXBreURKdUtxd1RUNE5nc1FHYWh1RGllVlVPTU5RRjY2UXp5K3VLYVJyOHlXb3NaYnF2OGRNZ3Rla0F3RmlSRnFpVXZxazJpZm1OWXpVdTlZQXZMbG8vVzRJakIwckhIZ2o5czN6L21BQlhGRGd1dUJtbUk0WUJnZ2pCWm9mcnlkc2FwQ3RpNCtiSWYrZ05oUDVaZ2VEU1B4RDQvWWVzVXRwS3pWdkRkdUs1VUhzT1FPSC9uUXR0Nzg0NjdHM216RVBId2pMdUZBQkFaT2NXRk45OU9YUlBhUVAzS2pOU1FUTTRMaWhQRGVaNjZuWUVEK2JnQWtHQVlNK0I2TXlGbUpzUE1iY0FZbDRCcEx4RzhIN3pRY2JIbEhuRVJNZ2Rld0FBckNlZEI3WGZFQlJQdnpScDZ1WlVMS09PanczVytILzhZcjhJTHJDTW1RS2xSOS9ZN2NDZlAyYzh5VkxiMVA3RFlELzVBZ0JHb0pyN3JjUzZ1Z2M2cFVkZjJNKzdBWFpOTTlKTnZ2TWNJdHMyeHJZTFppdHNKMThBODRnSmdDQkNkN3ZpVm40UkhTelVQb01CSUdYOTI2cElMZHRCYnQ4TmlFVGdyK0lhTHJENE41aU9IQTIxOTZBYUJ4Y0FpQTFxcFJXSndQWDgzZEQyN1lidUtZWHVLWVhVdkEza2RwMFIzbFkrQ1NEYW5EQ1BuQWdBQ0cvYkFNY0ZOOEhVZjFqY3JpcldUSTVzMndqZm5NOWdHWDBDYktkY0ZKZml2U0sxMXdDWWhveUJYbElFOXp2UHhtMnpUVGsvOW4xV1JtcGtCSmxaeGsyRjZjajQxYjZCZVhPTVZYSVprdHQxUW1UNzVyaFUxcEZ0RytGNjhqWUlWZ2RNUThjaXVIUitYR0JCcHZ5L2ZoZXJxMm9hTUJ6bUVSUGhlVzhHd3V0WFFXclNBcllwNTBQcDJzdDRMV05PQWlJUmhOWXVSK2p2SmJCT09oUGhMZXZoL2JCQzdXRXBPcEFlWGZsY0grKy8yS1FGVEVmRVoyZHduSDhUVEVOR1EvZVV3dlhDdlFndFM3RThQMHIzZWxEeXlJMndIbjgyck9PbXdqSmlJdnkvemtaa3N4dFF6YkNtV01rWjNyZ0dBVVZOdSs5VXo1ZUtiODZuV2YvK1VYdjB5eXE0UUl6V2JSYnpHMFB0UFJEQnhiL0ZiUzlMOFN2bUZhRGd4ZkpqVlE4RnNlK1NDYWlLMUtRNXBQekdHZmNuVStHTmErQjY4WDQ0cjVnTzUxWDNvT1QrYXhEZTlFL0s5dlp6cm9YYWU2RHh1TWR2VFVnNTdQLzFleWhkZThNMGNBVHlwcjhJOTl2UHBBM0VqMnpkQ085SHI2WGNybmJyRGFsNW0reGYySDZzTHMvUDlVMHIzZ3VFeXljTnBlYXRqSURnU2hPQUdhVytENGVOODFLL0liRzc5RkFRN3BsUFFHelVGSlpSazJBK2VnSUVxdzNCSmZQaG52bEVYQkMxVmx3STE3UFRBWk1acGo2RFlUcnlHSmlQSGdmejhPTVEyYllSeGZkZkRkT0E0YkFjZlZ6YzB4WS9jRFYwcndlbGJ6d0p5N0J4Q1B6eFV3M2VrZjJEZXZoUmtKcTJSR0QrajJteit3aGxRVzBWRjFBZFJPZm5zZ0NKK2d3dTBBTytqQ2E4OVF6ZVI3bDlOOWlpdnp1aDZYR0xMOUlTQU1nS0lFbW9UcDZENmg0L3dUOS9Sdkc5VnhydlFWbWI2T3ZVcThnaWtnbm41ZE9oOWg0WWQ5Kyt5eWJYMnZobVpQc20rR1o5aU1qV0RRaHRXSTNJMW8xeGdZS1cwU2RBdE9ja1BNNzE3SFRZSnAwQnVXM0gyQ0lOQU5CMURhSFZTK0diK3hYQ2ErUExjbWdsaFloc1hnZlhDL2NtakpHTCtZMWhQLzBLaE5hdFRMbEFMK2ZteHhQR2lNS2IxOFdOVDh0dE8wSnEyUTVhOGI2RTBsclZLZVZ5VUZ4L3dyZzJOdzBlRld0dkdYMENMS05QU0xVN1FOZmduL3NWUE8rL25QWllNNCtZQU1GaWd4Z09JKysrVnlISU1zVGNBaURnaCtlOWw4cGZ6N25YUTJyZUJ2N3ZQMEhnMTlseCs0anMzQUxmN0k5Z0dUdkZ5Q3JWUUdQa1JIVHdZbkJCQnRURGpvZ053b2o1alpGejQ2UHd6ZnJRV0ttZVpkWUIwK0JSY0p4N1BSQzlJRko2OUlQemlydmdldXlXS2g2WlNDeG9sblh0eHZxZ3UwdnFKS29jQU1KYjFobUJCUUFnR3JXSDZ2dkxVV3pTSWphWUF3RCtuNytObXlUSmh0UzBKZFErNVJmMHZ1OCtydE9KZXFsbE85alBOcklrYUVWN2F4UmNZT296R1BiemJnQjBIZUhONjFCODUwVlpUVGpXdWxESStERWlHSjhKdGM5Z3FQMkdKTlRhcWcrbS9rY0JrZ3lsYXk4b1hYc2h2SDVWeHNFRllrRlQ1TjMzV3V5YzR6am5XcFE4Y21OZGRqZGpwc09IeHY2dEZlMDlZQUlMRGppeUFrRlZBVVdGWUxKRS96TWIvNW10RUt3MmlCWXJCSXZkK0xmTkFjSHVOQ0toYlE2SXpseWp2cXFRL1B0QmM3c3lxckVyNWphQ2JjcjVzZHU2M3dmWDgvZlUyK2RjYXQwZTVvRWpxcDBWSmkyNTBncUZCcWhyV2thMDJvemFrZ0RFbkVZTjFvKzBKQ2xwWGN4TVdVWkdVdytMSXBST1BhQVY3NHZiTGxodE1BMGFHVHRtclNlY2c5RGFGUWl0K3F2YXowbTBQMUk2R2ludFEvOHN6L3hCa2h3TkRoMEEyK1F6QWNDb0I3czdkZVlDQUFoSGF3RXJsU2JVcTB1d085SG9tZFExM2NzRTV2K0kwbWpRcmYvbmIyRVpPd1c1MDE5TTJsYmJ1d3ZCaGI5Q3ltdU1VSFJsck55Mm8vRWRWb24zc3pkaEhqSWE1cUZqNGZ2eVA0a3BTU1VaOW5PdUF3Q1V2dlpvd3ZXMG1Oc0lVdE9XOGE4cCtwdENkT1JBTUZzU1htK21CTHZUR05TYisxWEN0dUNTK2NpNzM1am85SDFadll4cjJyNWRzZXRJT2JwaUxieGxIVUovTDRIVXRCVXN4NVd2eVBLOC9Tejh2ODZHN25WRHNEdGhuWFJtWW4rajJTL0tWblpHZG02dDgvZmZkc0k1eGprKzREZXllOEg0M1NNMWF3blhDL2RCMjdzVDluT3ZoM0pJbDlqRVhFV09pMitGM0xJZGl1NjZCTjRQWDBWd3dWeUkrVTBRMmJ6TzJQL3haMEtJVHNaWDV2L2hjL2gvK0R6cHR1cXluWEJPMWtHSjJRUVdBSURvekFkZ1pDS3hqSjJTRUZ3UUtkd2RWeE5hVUUyUVdyUUZJcG1OVDNpL2VDZWo2MEhBK0o1dTlFTG0yUkdDQzMrQjk3TTNZWjE4Rmt5RFI2VU1MbEQ3RElaNTJEaEVkbXhHeVNNM1F2ZDdrK3pNajlJWDdrVjR3MnJZcGw0RSs3blhRL2Q3RVppZmZNSldhdFlLbG1OVDEzSXZteHc4bU5UbCtUbGpzaEw3YkFPQUVCMm5xaGdFSUpnc1NSOWFrZXZwTytQT0g3YlRMb05sOUlrSjdUSlpvZTMvL2xObzdoS1lob3dwdnpQZ2gzdm1FekFmZVF3czQ2WWlzbU1MZ2o5L2crRGllZENLVW1ROURQZ1JYTFVZV21reFBQOTlDYVpCSXlHM2JBZmQ3WUtncUxHeUZHSk9uakhPSjBvd0RSd1JXNHhpTytXaWhGMEtOanNneTdCTnZUaGwvMzNmZnBCd3pTeTM2d1RuTllsMTJNc3k4UWdXYTlMdE5SWDRmUTRpT3pZanNuTXJMS05QUUhEcEg5RXNKWldVQllGVUdDYzltTTdQWXZUN1VlMTVCSEp1ZkRUcnZnR0E3dmZBOWZTZEtUWW0vczYyblh4aFJuWGVVVVZ3Z1pqZkdNNHI3b3F0L045Ny9waTA3U3VTMm5SQTNqMHZaOXkrc3BvY1ArRksxOHlDeVRqV2E2TXNTMmpWNHZMVjU5Mzd4REpUMUNiUGY1NVB1YTM0enVTZmY5MVZCUGRiVHlmZFZwbmNyck9SamNydmcvZkwvMEJ1M1I1eTVaSmpzZ0wxc1A1UXV2ZUJ0bTlQMGl4ZFpWbXdUQU9HUXcrSEVGejRDd0svem82YnJNNjcxemdHd2h2WG9QU2xtcDluRG9iclR3RHcvZlNsVVhKdDN5NW9KVVhRUzR1aHVZcWh1VjNRUGFVdzlSc0N5K2dUSURqekVGcXpESjUzbmtONDR4cElyVHNnNHZlbG5GY0tyVjRLN2Noam9KV1dRSGU3akN4cGlnTFBlNi9Ic3ZSYUo1MEIwOEFSQ1AyOUJPNTNua3ZjaVdxRzc3dFBZQjQ4Q21xZndUQU5IWXZBejkrbSthc1FFV1dId1FVWmNMLzFOTUtiMThKK3hsVkdxaUJCTUZKSmRldGoxTnZKWkFXS2FvTDlqQ3ZqSnFVQklMeDJKZHh2UEpYaVFlbmxUWDh4cTRHdit1SjUvK1ZZWGI3YUZscTJBS0dsZjBEcGVRUUFZMEJDUHFRTHdodFcxOG56SldPZmVsR0ZGVDhCZUQrWldlMTlXVTg2THphWm92dTljYWxhOTNkS3RJNHJCTUdZWkc3SXdJSW85enZQSXI5bmZ5Q2FXc3grK3VVb1hMYWczak9EVkt5YnF4WHRUWWpxVFVmYnV3ditYNzZGZWRoNEFJQnk2T0V3RFI1Vm8wQ1EyaUIzT2pRMkFRb0F2dTgrYWNEZUhEaHliM3ZhR0d3VEJDT2poaWdhUVdHU1pBenVTeklFU1RJQ0NoUzF2RzBkTWcwYWxkRmdzdjNNcThxRHVRQzQzM2lpeXNtczJpQTJhUUhiaWVmQU5HQUVJQWlJN04xWks2dHVLeElxcGZldFRxUjlRMUQ3SGduN2FaZlgyZjRMcno4dFliQkJhdDBleml1bXcvM21VM0cxYWpNbDVqZU9yZFlHQVA4dnN4TUNrN1RDUFhDLzhSUWNsOXdhZlpBSXgwWC9oNkxienQ4L011TVExUUl4SngrQ3pRSGQ3ODJvYkpQMStMTmduWHhXM0gzQkJYUGgrZXh0Ukxhc1MvR29jbHJ4UHVnK2p4RjhWbHRsbGtRUjJyNWQ4UCthV010WGRPVENQUHk0dU1Cbno3c3ZJTHgrRmVSRHVzWk4zdXVoSUNLN3RpRXdidzUwbjhmSVZCTE5WcEp6L1VQbDE1Z1Y2RzRYM0c4OVk2ek1TbGJyTkJKRzZTc1BRKzNlRjhHLzVpVnNMbjM1b1lUNzdPZGVCL093OGNhcXBXcWMzOG9vWFhzQmdoQWJJSTNmYUVKNDR4cG9SZnNRV3AzNTlXQ21ncXNXdy9Yc1hUQVBHUU8xOXlBRWx5K29zdVNHWUxFQ0tFOU5YZGZ2djl6cFVKZ0dqVVJreTNwRWRtK0QyczhJVmcxdlhJUGllNjZJdFpPYXRqU3l1U1ZKMVM0MWJ4M2RKZ0FSSUx4cExiQnByYkd0WlR0WXhrd3grclpwYmV4M1lua0hsUExmYnRrSUJsTCt2akVQeVh4U0ppYUwxYm1DeldIVURYYTdqRW5nWTArR2N1amhjY2VwOStPWjhINWMvanZVTW40YWJDZGZrREsxYjMzemZ2SUd3bHZXSS9qbnp5bmJCQmYvQnZjYlR5SzQrTGNxejFHK2J6OUFlUHNtbUE0Zkdnc3NpS1gxcnhBQUtiVnVuM2JDRmtpc2NYMVFxS1B6YzFLQ0FMbGpkOGl0MnNmYTJFNjVFTFpUTGt4b21ra1FRSFg0Zi93aUxuT0JxZmNnaUUxYXdQL0Q1N0ZWejZIVlN4RmN0Z0MrNk9TMTg3STdvVVFuL0wxZnZJUHcxZzBJTHY4VCtRL01oTnE5RDRydnZ6cTJ2NUtuYm84TFBsWjc5RE91VFcrL0lDNFRqTy9iRCtENzlnTUFRTTZOajhZeW82bTlCc2F0WkUwbFhTQ00vN2Z2Z01vQnVZN2NoSlhXY1NRNS9mWWFDSzFZQ0xYbkFOaE91eHpta1Z0UVBEMUpxWXJvdWJic2IzRFFuWitqdjlQRmdtYkdZcTlxU0ZvT0tzbTVyRXgxeWtaVUp0aWR5TG54RVloMWtLMG1VOVU5ZnF6SHhhZTBsMW9ZbVdkTVJ3eUQzT3FRMlAyNjN3dnY1MjluMWFleXp5NWdYUCtrREM0UWtMUnNRRFlFdXhPTkhxOVpXZC9ncXNWd1BYRnIzSDNtbzhmRFBMenFiRVVBSU1CVS9uczdEZDN0d3I1S2k3VGtUb2RDYXQyaC9BNUZ6U3pvSlkwRC9mb3oxb1V0NitGNitvNkV4NnI5aHNKMjNnMlFtcmRHWk9zR2VGNTlOTlpIdVVNMzVONzhPTUtiMTZMa3FUdVNsbzRNTFZ1QXdtdU04anBTNnc3SXUvc2xSTFp1Z0crV2NkdzZMcmtWcG9FamplMzVqWkYzLytzUVRDWUlpc2tJd2xGTUNXT0w5bE12UlhEcGZPZ2xxVXRWRWhGbGc4RUZHZkxQL1JyaHpldmd2SEo2ckU2ejNMWWpjcWUvaU9LN0xvNnJyMW1aMU9vUU9DKzd3MWhKVUViWDRQM3lYWGcvZmoxcFRibURpaVJCcWpBcFdWUCtYMmJGL1NpeG5YUWUzRy9YWGhycHlPN3RLVmRvbWdZTWoxMlFBSUR1ODhKKzVsVlo3ZDgzKzJPRVZpMkczTEU3VEVlVTF6ZlRBMzQ0enM5K2hYcDQyOGI0VktmMVFSQ2dkaTlQS1I2c0lvMVVmZEVLOThEejJkdXgxZFppZmhOWWp6dlYrSnpWRXpHdkFITDdyckhiZ2Q5L3lEcnd3dlBlREpqNkRvRVFUWUZtbTNveGdvdCtTNzZhcHlhaWs5cVpxQmdZcFJYdE5VckRtR3BZcnpRWXpLaTJjZTd0ejlTOE5xb2FQMkJnUCsweTZNZWZYYk45QWloOTlaRzRWV09WeVIyNjd6OFpaaUpoWThKQjF5RTFhNVY4dFVDVWVkaDRxQlZTaUFaK21aMDB3TVUwK0JobzdwS2tkYTJ6SmVZVndEcnBUT05ZcXpESVpEdmxJZ1QvK3IxMjAwOVdyaDFjZzFYNTlVa3dXeUFXTkszREowQmNqVWIxOEtGd1huZ0xZRExEZWRtZEtMNzdNa1IyYk01cWwrYmhFOG8vQTdvTzM2eVBrcllML0Q0SGF0L0JzZHE5WWw0QkhPZmZ5TlI5ZE5BUW95bjR0WDJabGVUUlBXNWpBRnFTakpWeWlncjE4S0VRR3plSDU2UFhNanJ2YW9WN0lMVzBRY3hyakVodHBYamRzek5weW5HcFpUdGo4cXFTd1B5ZlVxNHd6bGJndDhSSnM0cEN5Ly9NS2toQXpJbXVESy9oZXhQZXRCYWU5MTlHYUZXU3NubEJQMHBmZWlBdVdLODJhYnUzSTdoN084d0RNcDk4RU16UjRJSkFkc21OcS92KzI2YWNCd0J3Ly9mRmhQVGh0Y0V5Y2hJZ1NmQzgvU3pVQ2xtMnlqak91eUdqU2I3S2ltNi9JRzVsV2tVVjAvWm1LdFhBZVRKbDR3YVJuVnZoKys0VFdNYWNCTnVVODFHYzZ2aFdGRmlPT2Q3NG52MDJneFQ1TUdvbWwzMEdxdTVRNm1FandaR0xSby85Si9Wakw2eVFvVEU2Z1pmLzhKdnhOYUZUQkFQNHZ2OFVudmRueEc2SGx2NFJmKzZUeTFKb2wwOXdCQmYrQWxlYUZaVzVOejRDcVZsMldTUnFSRkdUL3hZb202aVNwTlMvcWNyZWQwVkozcWJTYjZrNlBUK2J6TEZTSFRrM1BRckJZa05vOVZMNDUzd0dBQWl2Lzd2cWNwV3lISnNJU2FuSzM4M0dSSW5udzFmalBvTlNRVE9vVFZyQTg4SExDUk9Xc1JYTzRRckJ4THFPNEtKZlladDJTZlRhdW1sY2RnNzM2NDhiNTVheVo3VVoyUW1jbDkwQkJJT0k3TnVWOWhxMWRPYmpjZW01UldjZThoNTRIY0cvNXNXQzNhVEd6WkY3MXdzSUx2d1pwYTg5bHZoV2VNb0R4VUlyRjJIZlpaTlRQcC9VcUFseTc1NEIzZTFDNFUySkdXc0FWRG14NlRqN21vUlU4MUtsQ2ZUZzB2a0kvRDRIcG9FajRiajROcmllK0wrNHYxa3NnRHU2bjRQdC9Pejk2bDE0TXlsRGtvUlUwQXg1OTc4RzNaY1lBQ2lVVGFwcmliOUpNMzA5Z3QySlJzOTltdlQrbkJzZWh0UzhEWUpMNWtOdTJjNDQ1ck1ZeXluTGpKRk9YUncvWW01K3l1TkRidGU1dkZRdGpHdTViSU1MTWlVMmFvcUNWMmJWZkVjbU0zUlhFWUpaanAwSUpndlUva2RCVUJML0RwNzNaOEQ3MlZzMTcxdEZTZVlvS2daNVNNM2JvTkZqNzZMMDljY1NzaXJWaGYzMStqTVZ0ZDlRMkNhZkNhbE5CMFIyYmtYcGpBZU4xMURoV0E5dlhJUEFIM05oR2pJYWVkTmZnT3ZKMjR6QWhXUUVBWTZ6cndFRVkveXhiT3dxc2kzNm5Sc0tRYkE3SVZydDBFdExFTm16QTdyUEE3bHRKd2gycDVFaDJWTUtwV3R2S0YxN3dYSG0xWEE5a3lKN0NoRlJsaGhja0lYd2h0VW91dU5pNUZ4MU4rUk9od0lBZkxNL1NodFlBQUNtdmtmR0JSWkVkbTVGNmNzUEpkUklxaEZkaS8rQlh0L1NUSjZKZVFYSWV6Q3psSXZWb1J4NmVLM3V2L0M2YVVtamlZV2N2SVJBQWlFbkQycmZJN1BhZjJEaEw0QW93bjdHbFhIM2l6bjVXZThMTUZLNTF2S1VjL20rbzNYcTNXOC9nOGlXOWJINzVVTzZ4bVhOcUVsd1FjNTFEMExwMHJORy9ZeFRhZEczZGVKcHNJNmRVdVBkYXFVbEtMd3VlYTNBaWt5SEh4VVhIUnFZTnlmcjU5STlwWEMvOTFJczJFVE15WWRsekltMS9xUEJNdnJFS2xmMkpDUG1GYURSaTVtblJrMmw1T0hyRVZxeHFNcDJjdXNPTlE5a3FLUzZLdzBxcTV4R3VWYUZROUNEUWVpaEFCRHdRdzhGb1FjRDBJTis2SDQvZEw4MytwK3Z3ditqLy9aNm9IdmQwRHlsMGYrN2dXQm1xUU9sWnExaFAvMnkyTzNJenEwb2ZmUEp1RFppUVRNNHpya1d5cUdIUTNlN1VIVDdCUm10eEUxR0xHZ0d5NWdUWVJrK0llbXFrY2lPTFJCekc5VnFjRUhsekFVTldSWmhmMllaTmo3MjJST3NOdVJjZXorS3BsK2ErWUNkb2hqN2lBb3UvQ1Z0dGlmM20wOUI3ZFliZ3RNWXZGYTY5SVRZcEVXOVpNd2dxbXRsM3hlWlR1ajZabjhFMyt4b01JNGdRR3JSRnVhamo0UGxtT09SYzkyRDhQem4rU3JyYkpjOVYyMStWd2tXVyt4M1VFVlM0K2J4N1d3TzVELzhGa0wvTEU4NkFTTlliREFOSEc3VVRrOFJhQzIxN2dEN3RFdFM5cVZzOVpyendwdWhCNU92bnRKS2kxSDZ3cjFKdDVWTnJHcXU0cFRQa1FsdHo0NVkxclpVV2VVc28wK0VZSGVrN0lOOTZzWFFLNzBQa2UyYmFqMXpEeFFWVXZQV3hubThpbnJGdGZYK2h6ZXRnMVpTaE5EeVA5TVA3cFpkUG1jWmVCOVk4RDhJWmdzQ2YveVVkUElxdU9SM2FDV0ZXZTBUQVBRMHgwVkc5ZDRyeXlMWVZHNWpyQTRNYjl0Z3JFYi82VXVZUjB5RWVkVHg4SCtmbUQzTU9tNHF4THdDQk9iTnFYcUN0K3c1S2szTVZGc2toT0NLaFZVMmt4bzNoeFJOMWF3SGd3aXRXVmIxcnF2SUVDbFk3Y1lnZXloVS92NXFXdnI2NVBXY2JTL24rb2VNN0NZcDJNKytGdmF6cjAyN0Q4Y0ZOOE54d2MwSjk3dWV1aDNCUmVXbEMrcmkvS3oyR3dyTHlJbFFPaDBhQzByWEN2Y2c4T2RIQ0N6NEgrVG9PRmRnM3B6eTc2eFVUR1pJelZvam5PVHZHcnMycnlMd1hJeE84bWRibmpScGR3WWZBOHVZaytDYi9SRUNmOHdGQUZpR2pZTnB5QmhqNG1mQjNGaGJ1VTBIcUkyYUlyUjhJYlNTUW1oVmxRY00rT1BTdHV0bFFWMStYK3c2V291V1U5REQ0YXF2clNPUnRHMjBpdGtuVXJUYmUrRzR0RStoVnFwOW5vcjc5Y2NoSDlJVmFxOEJzRTQrTXo0am5sUVc4R1A4ZlE2NjgzTWtVdjJnOUdnQWdaWXN1MUJzVXIxbUs4RXJNOHI2UGdLcGVSdUUvbDRDMXpOM0lQOStZK0ZOd1l5dmEvVzU2dUw0Q2EzOEsrRzRkVjU2QjlUZUExSHl5STN4WmNiMEN1ZUhXcWI3ZlJsbEJUTDFQVEsyUUNpVnlLNXRTYk5wcFNNV05FVisvNk9TYmpQR2ZUeUFIQTB5cklId3VsVkp2NXZsZHAyaDloNkk0T0xmb1BZWmJJeEpXYXh3WGpFZHBhODhYT1hrZjdZT2xPdlB1RjJZTFRBZGNUUXNvMDh3eWgxczNZRFNGKzQxanB2SzF4MnFDWUxKQXM5bmIwSXdtYUgyUHdxNXR6ME4xM1AzSk0yK1poazdCWExIN3ZCOS9SN0M2LytPM2UrZDlTRUM4MzlFWlBkMlkxSEk1WGZCOTkzSHNYSGpuRnVlZ05LMWwxRm1OT0NIbVA4TjhoK2FhV1R0bEdTT2dSRlJyV0J3QVdDa1VNOHdDN1VlOUtQa2lWdGhQL3NhNktVbDhINzVueW9udmJ5elBvVFVzaDFNQTBjZzhQTzNjTDgzdzZoeG1jMWtXWnEwWHdEZytlRFZPaXRGa0lsR3ozMjZYNVpvcURXQ0NPY0ZOOWZhYTdST1BMMTJCblBxbU9QOEc2RjA3WVc4NlMvQzg4RXJzYklONm1HSHg5cG9lM2RtbEo0M0pkVlU2eFBIY1FTeFZ2WXZaUGhEVHoyaS9FZFZaTWNXaERmOVkveXRzMHozRjlteEdkcnU3UkFiTjBOZzNoeUVWdjBGdVVPM3JQWUJHRDhRRG5TNjM1ZnBLVG8xUVRDT3RUS2hZTzFramNsaUg0SDVQOEgvMHhkQU9BdzlIRFl5Q1lSRDVmOFBHLy9YZzBFZ2xIak9sdy9wQWxPRkg1WGVMOSt0TXZWeDFpUVpqa3R2aTVVV1FkQVAxN1BURXdacFJXY2VsR2oyRXNIdWhQUFMyNDFVb2xtOEgwcVhuckNNT2RFSXFoSVNCM1JDcTVmQSsvazdOVXBWblZMRno2T203UmRsWFRJUlhESS9aVzNHV2xIcDcrZDY2WDdrM2YwU3hFWkd0Z1N4U1FzNHI1aU9rb2V2ejJoZ3pUSmlVbHlOVmUvbjZRT2tkTGNMcFc4OENlY1YweEg4YXg3Y3J6K2VVR3VXNklCWG5kT05yaU95YlNNODd6d0wzVjBDNndubndIYlNlZkQvL0UxaVN0azQwVy9QRExJRVpVcHUyOUVvK1ZNVlFUQktNbFJhc1M4NGNtQVpjeElzSXlkRHNOb2cybk9NdEtoSmlEWjdMTVYwMmo0bG1Vd3JveFh0aGRTc05Sem4zNUQ0dUpidEFBRE95KzhFS3EwVzFEeHVZMFZkTFRFZmRXemF6RFBtVVlrRHdxRmxDMm90dU1CeHdVMFE4NXRBYk5RRWdzMlIwVXF6Mm5yL1N4NitBWnFuNnFBMDBXb0hkQzExS3ZZVVFxc1dJNVRtZWpmdyt3OUdKckZhVkZlcDNzdW8wZmU5N0RyZTgvRk1tQWFOaFAyVUN4RmEvbWZjcEx2VXZEV3N4MDBEUWtGNDNzKzhKcmIzaTNkU2Z2WXFFNjEyNUQrWnZIeWY3dlhBOWRUdGFSOHZkK3lCbkd2dWk5MFc3RTZFVnYxVjlXUjBSWXFLM0Z1Zmd2ZlROeEQ4NjNlalg4NDhhTzZTK09kcTJ6RWhpTDhpc2RKRWUxMkxiTnRvbEQ2clJHcldDb0xOZ2NpT3pTblA0MUpCTXdnNWVZanMycFowd3JoeW1hbTZPRDhMZGllVWJuMFEzcmdHZ2loQmF0TUJwVE1lakdWdWt5dG01NnhLd0oveU9yWXNDSzdSa3gvRWI1RGpoeXdGdXhQUWRlaUJtcFU5TkEwWkE4ZTUxeU8wbkFTRlRBQUFJQUJKUkVGVWNoRzhIODgwemp1Q0FQbjhHeEQ2WnpuQ0c5ZkFPdUUwUkhadGcrZjlHVEFOSGdXMS96RDQ1bjZWY3NWOE9sSlRJNU5uSnVjM3BidnhmbGM4THBSREQ0Y2d5OGFpam1wT2JndU9YQ2dkdWtJckxreWFlYS93Mm1rSm42ZmNXNTh5Nm54WG9QdDlLSDN4ZnVUZThReXNrODVBNk8rbHNjdzlRalFqUjluay9zRjRmcTR1c1N6QUpNbm5YYkFhbjBYZGw3aHNxQ2FwOU0xRHh4cUJCY3YvUk1sVGQ4UUZGV1pUa2xWMDVNSTBaSFRhTm5WeC9FQlBEQmFUMnhoQmFuTDBkY1dwcStBQ3R3dnUxeDZ0c3AzY3RpUGtLb0lMeEx5Q3RPVlFraEZzaWNHcENXMVUxVmc0Rklsa0gzd2xBRkROOEgzMWJ0TGdBdHRwbHdHYWtYMVo3VE1ZMnI1ZEtIMytidVRjOGdRY0Y5NE0wZTZBYi9iSDJUMW5HZ2ZLOVdjWngyVjN3TlQzeUZnQW51NzNRU3N0aHVXWUUyQTliaG9Fa3dVd21TR1lMRWE1Z2lSalgxRE5jRjUxRDl4dlBRMS90SlFQWUFSMjJFNDZ6eWlyOE5GckVCeTVrSnExZ3R5OE5RSi96STJWaWhCTXhuZW81a2s5UHFnVjdrYmhMZWNrTDgxQ1JGUk5EQzRBVVBEOFo5V3VuMlN1a0NvdEU2YWhZMkVhT2picjV5bSs5MHFFSzBabEhrRDBVRENybXZNTkxWbVVzLzMweStQU3BMbGZmUVQrQ3BHclN2dXVDRy9kRUt0ZG1vN2N1ajBjNTE0ZnV4MWEvaWRLS3RSbmt2SWFBNHBpbEdmSVJLWEpJTEdnR1p3WEp4OE1GYXpsRjl1aUl5ZnA0SVA3dnk4aHZIWUZ6S01tUStuV085b3BPVzdWc0ZxaExFVWdUUjNOZnh1cFJWc29uUStMM1E3OE9oc0FrSFBUWTdFZmpOVmhHbndNVElPUHFkWmo5NTZWWVpwY1hVLzZZN1pXQ2FoV1d1QjlWNTVZNDZlVzIzVkc3dlFYWTdkZHo5OFR0OUtuUG1oN2R4amxKS3BKYnRNQmx2SGwyVE44UDN4ZTY4RUZqbk92anhzQWNNMTRLR253VUhqOUtuaS9lQnZXU1ViYVRiblRvY2JLZ3dxMWY1T1M1T2dxb1JOVEJsZ0ZsODZIOS9OMzZ2WTc3Ly9aTy9NNG04by9qbi9PZXM5ZFp6RVkrNzZMaUloUzRxZGtqWWhFZTVLS2xFb1JJa3BGWkNzcUxaSVdFVnJzUWlndHRGaEtsSjB4TTNkZnp6bS9QODY5Wis2ZHV5OWpmZDZ2TkhQT2ZiWjc1OXpuUE9mNWZyK2ZiN0J5UVFZaW44NFZzdDBLWDd4SXFVejJaN1BBOHNZRVpEODNTMTBuY1EyYnd6QjRCR3lMcHNldXpHdWdDN3BlUGI5dWp5NzFGNFJuMXhhWVh4b0Y3OTVmMHhvN2dYQ2hFWWhnVEZkRndMWGxHK2o2M0FQd0dyQTE2c1g4cmxCYS8wWjJCdS92dmtQN0kwWmNNUldyd0RSaVV0UjZiTjNHRUs3dnB1UU81aldRQ2s3Qi9zbWJjSDMzZGRRNjN2Mi94WXkwekg1bU90amFEVkUwOXY3bzYyWlpCbE9oTXVpYzBEekRGTWNyVG9jZWQyUnArQVFrZ0pPaGFOd0RFU01qczhmT0FsT3BPZ3BIOWc5L0J2RmxMcUpJbGlSd2pWc0FVS0xtN0V2ZmpGc25VNTgvRW5nK0FoVERsMnkzcGVid0YwT2RpYTNkTUNRVlhTTElQbS9NdEhPdTlTdkNuL3RvR2hURFJvMlkxYlR1a0poeUZpK0FhNkk0Y252OENsK3l0UmoySmZOaHVQY0pHQjhlQi9PVUVaQmRUb0RqWVJvK0h1QUYySmZNZzFTWVdOb1ZBRXJFV3F3SS95RGtWSEtpKytGYlhRZlQwR2ZoUGJRZnN0c0p2bGtidURaL0JmMmc0YUFFYmNJeTFsenRSbUJyTlFEZnJJM2lYRUJSWVBMeTRUdDJLS1FjWFQ0ZlFrQTFpV0dVNzEyd1NnZkxoaG5seXhMYit6TWpuczk2K2pWd2pWdkFPbjlLMUJScmhzR1BRZWpjRzQ3UDMwa29hcllzNW1jbXZ4cWNhNytBVkhBU2hzR1BLYm1ueXdCS0l3Q2lDRmVwQ0ZpdWJoTlY4UUpRSEVwa2EzRjZUbk1zQjkwdHQ4UDM3d0U0MTN5TzNPa2ZLMFlibGdXVFh3MzJwVytCenNzSDMrbzYySmZNUzcyZklMaUd5cjVLUE5WVEFORDN1UWRzemZvb0dOWlRqV1EzRFJzTHltREMyZUc5VTA3bHc5VnBDTlBqVStENThUdFlaazhJZTExMk84UG5oQ2p6c2UrZnZYQisrem0wTi9lRHZ1ODlLSjdzZjhZTk9OSUV6NE1YOC96TWNxRDRjT2VncEpCa3lDNkhhaUNXSXhqL2FIOFFVeVJWQS9kUFcwTFNEZENtYk1YQWUvbzRQRUZyUUlyand2YU1IS3MrQW1oR21XZExSU25iUDU2UFJHR3ExNG5yWEZCbTEwOFFsREZMVFZPc3YrTmgrRTRkelVoNnhsaVlYeHNUNW9BYURldkNWK0t1OCttOC9KVFVReFBGdlgxZDBzb0lUS1ZxVWRXQU5lMjdnS3QvQmR6YjFrQThVN0xXRTA4ZWhYbmFhR1EvTnhPYU5qZkN1ZjdMaVBWVDRhSmFmMEpKVVJhY2JwYnlQNlBKRGp0a3B4MWk4Vm13VldvcUtpN2IxaWpxb2dIVlViZnlrOG5KZzY3dlBURGNOUkswTVJ1T0ZlK0RFclF3alp5c3pFUEdMSlNidmF4a1AxV1c0ZHBla3JaVVRmVm1qYTNHUmh3TENBUkNwaUhPQllReVJ6WVh3VHoxOGZNOWpKVFJkdWtEb1hOSmZqdlgraFVoRzZFQmFYblA3N3RnbVRrMnBpYzVsWldqYkFBRk5tZzhibGpmZTExZGhITk5Xc0kwYkN4a2x4UEZreDVOU1NLTzBnZ3hQVGhWV0M1aU9kcGdCSjJYRDBQL0I5Vno3cDJiVkk5eU9yZThra2ZlaitlbnJVbVBNUmpMM0JjaVJuTkVnNmxZRmFhaHo0WkV3MHBGQmJDKy9VclN1Y0NUSW9HSTdPQzhqQkI5Y0g2WFdhbTVza1MyVzJQbWNjd0VkRTVlMUtnbnd2bEhkOXQ5SVpzR2poWHZ3eE1rQjFvYXgvTDN3VGRyQTdaV0E2VitqenZoK1cxWFRLY0FvVU5YQ0IyNmhyOGdpbkR2MmdMbjZvOFNNa0NuQ3hVVUJTVm4wSGh6S2VJN3RCKzJ4Yk5odUx2a1BpNTA3QTdmNFFOd2JZb2VVYXZ0Zkd2SVBNMDNiWlZ4K2MwQXpzMnJZVjg4cDB6YUpoQXlSU0IxREoxYlBrN0pPQVJ0Zk1XYnZ4ai9CcXhVbEZyYW1vamR1MTBRangxT3VEeFRzUXB5WG53YlROVmF5bGhPSDRmanE2WEtXanFlSEdlRWlMWFExMlYxVExIS2lVY1BoYVcyMG5hL0EvcCs5OE81N2d2WWw3NFZwV2JtaU9vTTZGOWZTalp6M0RRRjZXQmZQQWVPWmU4cTh0dldZakRWYWtNL2NCaGNXOWRFVnlETDBPZWZFQ3dIMnBnRjhmU0o5TnFKMUhTMTJrbEhDY0x0aW1pOHNpNThHWlJHZ0hqeVdLaHhrK1dVWE93c3E4ak1SM2dlZEg3N0dTaEJCMHJReGpRT2FxN3VBRXJRd25kd0w2U0NrK3A1MStiVjRLOXNDNzVsZTVoR1RJYjU5ZWRnR2o0ZVRMWGE4UDd4TTV6ZmZCcTVRWTREYlNpSnBBd284VkdDRG5ST1hyeFBRaW5yMzh5bVdDNmtUdUI2aWdqRFFOLy9RV2h2N2dmZlAzdGhtVDRHeHZ1ZkJnQTR2bGdFaUQ3byt0NEx0blpEV0JkT2kyc3daZXMxQVFCNDkrOEI0RmNnNERnMWFnK3lETmU2NWZEOSs1ZjZyRzY0OTBrSTE5K0NzeVA3cWUxcmI3b05kTkQ2NUh3UlVFNFJ6MlR1bWkrTCtUbVo5aEtGclZrZlhKT1djTy9jcEY3amxERUxVbEVCYkl0bWhKVFZ0TzhDdm5rYndPY0ZuWk1IT3JkOCt1bEZmVjZZWDNsS1VjY1R0UEQ5ZXdDR3dZOENzZ3p2Nzd2ZytYa2J0UC9ybzR5MWRrUG9CenlrcGpuVjNkUVBrdithZDZ4ZUF0bHFqdHBOQURxM1BIUTMzUWJJY2tUSjY3RHlXYm1LODFDR0pmSXpqZDAvUnpwV3ZLK2VDK3pySkpxVzRFS2ZuN1UzOWxTaXR0TkF0bGx3ZG5odlVQNm8ra2lSMUhTRTlacjF6U25LdlRHM2ZJaGFCbHVuRWZnVzdlQTl0RitOcG1meXEwSThlUlMyeFhOQ0hlZEZVWmx2TDBCU3VYNDByUlFWUjkrL2Y0R3RYZ2VtNGVOUi9PSmpLYW1KeElWaEZHZTJnTklUcjRHdSswQTR2MXFxZkQvOTBCVXFnNjFXQjU2ZnRpU2s2T3I3K3c4VVR3dFgwNG81bEhJVmtUUDEzWVRLMGpsNUlZRnhDYlVmNWRtRXpzbURZZEJ3d09PR2ZmbjdZYStMeHc3RC9QS1R5bjA0a3hMN0Y5bjYwN2xtR2J4Ly9RSHh6QWxJWjArRlhCOEJBaWtLYkIvTmpicmVrY3lGTUF4K1ZBM09sRDF1TmRVSGJjeUdlT1lFeFAyL1FUeDVSTGszQnowM01PVVY1eWp4ek1ud2hna0VBcUVNSWM0RjhHLzJKR0hjakFwTmgzb3BldHlaTTFvazZDbEp5Q3hDeCs3UTMvR3dldXo3KzA5bHdlNkhyZFZBZVoyaXdEZHZBK01EejhBNi84VklUUUVBVEk5TUNObFV0bit4cUNTWHRFWlFQTktOMmFDTTJjZ2FQUTNGVTBiRWtic3RDeWhGT3RhZlNrQXFQZ3ZiZXlVUCtacXJiMUFrNXYyWVJrMUpXdUxYOS9jZk1MK201STJVelVVSlYrZWF0b0pwK1BNaENneWUzVHRoZld0cTBoNzhocnRHUXJJVXdiSDhnOHpJQmZNQ05PMUxQTVhkdTdaQU5oY0JBTVF6eDBHbkVMRlBLQVhEaGtsakpncFZLZ0tSNHZqVTAyWEVTVk56MFVGUjBOOCtOR1JqeC9QenR2Z3FCSklFNjV0VGtQUENXMHFFSjAzRDlOQ3pLSHJ1dm9nUFZKR1FiUmE0TnEyQ2M5M3lFSFdVQU5xYis4SHoyNCtaMzlpa2d5THdmR1cvY1VmcDlNaCtmbTdVMXdKd1Y3U0tHRFhnMmIwalk1RlRxZURhdUJKYzNTWWh6aWVHd1kvQ2QvUWYrUDcrTTd5Q1JvRHVsdHREejdGY2lFZC9Ka25HUVkxQU9GOUlSUVdRblhaUVdqM29uTHlJY3g0QTVYc1NRMUZGYzAxbjVSZVBHNzcvb2p0ajBYa1ZBWTBBcWZoc1J0ZVNURzc1aUlhQWlOSC9VRFlta1YwTzN0OStoSFBkRi9EczNxbmVRK21zM1BpT3RCUUZTcXZQdUZLUDBFNzVITjAvblZzVm8weEJzUno0RnUyZ3VhWlRUUFdIQUxMTEFkbFZvbURCVnE0TzdjMzlRT2VXaDNYT0N6RTZLcHZQdnpSY3ZhWUF3OEozYUYvOHdpbGlYeklQem8wcjQ1YkxuYnd3NHZWc2ZPQnBlSDdiQmZlTzlXRHlxMExvMUF1ZVBUL0FHNUFwcHlqd3pkckFPUFJaV09lR1I0bExSUVV3UFRvUmJKMUdLSjR3TEhMYUg0cUdydnNkQUFEWGx2Qy9xL1hOcWNnZU94TmM0eFlvOThwaVJUTC81RkZZNWtiL0cvSlhYQjB4YWwxN2N6OW9iKzRYNjZNSWc2M2JPTVJSMkhmNFFFU1pleWEvR293UFBnTzJUaVBsV1czdUMyRnJROXY3TXlIN3ZOQjI2WXVjU1F0Z2UrLzFtSVpYTHVCYzRKZHM1dW9xeCtLUmY1UUNzZ3piQjdPZzdkb2ZsTUVVL216SWE2RHZleTljbTFiRmpSN242bDhCMExRaVRaL2dtallaMk5xTmxML2Q4WDh6cXFKd3p1Zm5GR0ZyMW9lKy80TmdLMVdIZGVFMFplejUxZUQ3OTYrd3N1NXRhMVExUUw3VmRRQUE3Nkg5YVk4aGNBK1duWFk0MTY4QTE2QTVwT0t6c0x3NVZSbFA1ZW9RVHh3Qlc3MHVVTDJ1cWdURU5XeW1ScEU3MXkyUDYxeEFWNmlNckNkZkJqUUMzRHMybERqREFPcTlQaUJucmJ4SkFYUnUrWmlwQkM0WXZKNnc1NVBBTTNlMFBPalJ1RkRuWjdIZ3BOSkdHa2orTlZqQXlTdlN2cFhxYkJRVWhTMjduR0JyVkVYMitMbncvUFlETERPZWk5ZyszNklkVEkrTWgvT2JUNVhjNmdtU2xOTTNsWGFTeW5CU3VINkVqajBBQVBZbDg4SFZiUXpkYmZjaGE5UlVGSTkvS0tQekZXWEtnZW1SNTBGckRhcHpnZW5CTWVCYmR3QlRzU3FzOHlZcjVYUUc1SXlmQzBxcmgyWFdPRFZsVDB4a09XbUR1QnhEL2FNMFhKT3JrTlhrcXFUYWo0YXUreDJnOUViWVA1NFA2ZlR4a01DQkFKSG03WXh3RWEwL0pYT2h1bjdobXJhQzV1b2JZUHRnVmt3SE1VcG5nR25rSkRoV0xWSFZOMXpmZlEzUG5oOUsxb2VTQlBQcjR5QlppcFZBdWhqUGgyenRSa29hdlpOeDFIRW9PcVBwOGdnRUFvRTRGeUF6a3R0QXVPeTI3Y00zNE5wODdpT1hUVTlNQlZ1NVpwbjNZL3Q0SGp3L2ZwZDJPMEtuWHVDYnRzckFpQkpEZHRwaGZldWx1T1cwM1FaQUh4UzlMeFVWS1BKeFFSNlp2a1A3NFZqK0huUzMzZzBBMEZ6VENXTEJ5YWd5YmJaM1hvVmg4QWh3VFZyQ3UvZVgwRHhuYmhjczh5WWo2OGxwQUUyRHFWWWJwdUhqWVg3MW1hUnUvdUt4d3lpNC82YUlyL0ZOV3NIa3ozY3BGUldnY1BTZzhQZmRwUys0UmkzVVkrdmJyNFJzZW1qYWRBd3BuNHJNZmVEaFBQRUtOSFE5NzRTdTk1QVNTVm5SQi91bkM1UEtGUmRBMStkdUNEZjJCQUR3VGE2Q1pmNkxhY3REQ2UwN2gzd1dydlVyMU4rTG54K2FWdHNFQlYzUFFkRDF2aXNqYlJrZkhvZjRtZXNpVS9Uc3ZXVVN4WE0rb0xOeVlYendHWEJCYzdCNDlCQ3NiMDRCSldoQjZReWc5Q2JRZXY5UGd4R1V3UVJhYjFKa0NZMVprTjB1ZFNOQWtma2JGbGN5WHp4eUVNNjFYOEQxL2JxWUQxMjZubmRDUDNBWWZJZjJ3LzdaMnlGNUZTbURDYnBlZzFONzM0YVN2ejZsMGFZZGtWSWE1OW92U2h6SEFJQm13RlNxRnJjZUplakFWQXFmSCtrWUJzUnpoZlc5MThIV2FRaW1VblhsQk12QjlPaEVGRDgvTkd3elI5ZHRBS2c0K1NZSmhNc1IzOEc5NEpxMkFsZS9LZHc3TjBVc3cxL1pGc0oxTjhPNTVuTjQ5LzlXWW56SXlvR3VTMTlvYnhrQUFIQjh2VFRtNWlUblY2ZnkvWlZtaEdjcDZQTDUwUHZYdlNGRTJYZ1dUeDZCWmZxem9RWVZBT0FGNUw3K0NWeGJ2b21heDVZeTVjRDAwTE53ZmZkMVJuTXljMWUwQmxPbEpxU3pwK0E3R01GQktnajdKd3ZnV1BWUm1VVFVKdzNEcUZIanBrY25xQ2wrM0NrOGp6RVZxZ0FBeE9QUlZiL0s2dk9QQk45VTJRZ3Z5NVE0c3MrYmNvUWIxNlFsTk5mZUJFb2p3TDFqUGVoeUZhRHQwaGV5dzZZWW5tUUpscm1UL1BMQUhmMnk4b29pQnAyVEI2WmlGWGozN1lidjhBRWxUY0RJeVNoKzhiRXd0UXFoWTNjd2xhcERLandEMTladnc5K0R5d0hyZ21uSW5qaGYzZVMzZnp3L3BwTzFlT1lFWE91V3AvUytRVkV4SFdyRnM2V2VueGdHdW00RG9lczVHT0E0T05jc2cvMmp1WkdmWldVWjlzVnpJQjc3RjRZaGo4SDArSXZ3L3ZFemJFdm1SWXorNU9vMmdWUndValVLQjlMMGVRK1VLR1lKSGJvcVVlWVZxNGF0UmJrR3phQzk2VGJ3TGRxaGVNS3dxQVlMT2ljUFdjL05CTHdlRkR4Y05xcHVBUWRNZHd5RnNGUTRsL056T2pBVktnTUFmRWVWbEJaMFRoNG9RUnR6UGdJQVRjdHJBUUJlZjdxUWRLR00yZEQzdlJkQ3grNlFDazZoK09VbklGdVU0QURiZTYrSDl0MnVNNHhEbjRWNTVyam9VZExCbjdOR2dPNm0yNkM5NVhaUVdqM0VrMGZDVW1SSVJXY2hPMnpncjJnTnd6MmpJRHNkNE9vMkJsZ3VZKy94WEVNSi91Y1liMkp5NUFFdTFQblo4L08yaktWU3BQM1BSbElFaHlLdVFUTUFDRlh3NDNnWWg0NEJHQ2JtdmRIN3oxNUlSUVhRZHI4RHN0Y0RSNFFJODBpNGsxQWdwZlJHUlVHa2pJbDEvWENOcmdSYm95NmtvZ0o0OS8wSzc5NWZ3TmFvQjc1MUI1aEdURUx4bEpFWkdRUFhvRGtNUXg0RG5WME96clhMQUNnS2ozenJEcERPbklEdHc5bHFXZGxoZzMzcG16RGNOMXBSVVpnMk9tNXFSN1p1NCtUVi9CTHg3WkFCMldHSDU1ZHRzQzhMVnpuUWRSc0k0Y2Flc014NERyNmovNFM4eHVUbHd6UmljbGc2RWZkUFc4RFdiZ2puTjU4bE45NDB1VmpYbjN6cjY1VVV4U3dINzErL3c3M2xtK2hscjJnTnJ2NFZ5QnJWRE02dlBsYVVQQ1FwelBIVSs4ZFBFZXN6bGFwQmR0Z2htUXRCbDZzSXRucHR4V0V4ampNRzErQUtHTzU4RlBZVkg4UlVLU1VRQ0lSRUljNEZseUJNZHA0U3JWVEdoSGhZcHdGYm94NzRsdTB6MGxZaUpCTGh6dFpwRk9wWVlDNkUrYVZSRWFQTUhNdmZCMXV6UHZnVzdRQUF1aDZESUo0NG9ucllBOHBHaDZadEo2Vi9odzMyeGJPVmpjQlNtelhlUDM2Ry9iT0ZhdDljMDFiUUR4aWFmTVJxRkZsVnViUlVWYWx5WEtNVzBOOTJ2M3JzL1BxVGtCeG1kRjQrMk5vTmt4dExtakQ1VldFY09rYnh4UFFqbmp5aTVLZE1JV3FCRXJTcW5CcWc1SXJQbWJRUXR2ZG1wTFZ3MWQ1WWtoSkJQSHBJbGV5OFdLQzBPcGdlbjFLMmZaRG9ZZ0NBYWVSa3NOV1N6MWRhT245Zjl0ZzNZcVpoaVlXaUx1QUFPQjVjS2M5MnBtSVZsSnUzTW1KdTZFUVFPbmFIZTlkM0lZNEFBY1FqQjJIN2NMWXE5UllUaWxhait0bGFEY0RWYWhEcVhLQXpRTnNsQTg2QkdpRXo3UVRoL21GenFIUEJwWURIQmN2Y1NjaDVmaTdBS1FvRWRIWTVtQjZiaU9JWFI2alMza3grVmVodUNaVWZkNng0SDg0MXkrSjJvZXN4U0kyaWxHMFdGRDQ5SktHaEpSc2RSU0NjTDl5L2ZBK3VhU3Z3TGRwSGRTNEFSWUcvOGhyd1YxNEQrTHlRTE1XcXMxY0ExN292NFBnaWNtN1VBSHdMWlczdC92WDdqSTBmVVBLZ1JrcDN4bFNwaVp3cDc0U2RsNG9Md3cxWDhEdDUwVFNZY2hVaTlzTTNiUVhESGNOQlplV0U1ZUJPQzRxQ3ZwK3kxblY4dFRTdUVwRmtMZ1RLS0hvM1VSU0ZnczdnbTdWV0hWbkY0Ly9CdFdNRDNEczJRQ280Q2FHTlAyYzFFNVQyeDJaUmN0WkdTTzBWa0VIM1JUR1NsZG5uSDdFekRZVHJ1Z0t5Qk04RmFsQVRybE5TT2prM3JZNWV5T09HWmVZNDVFeVlENjdCRmFvS0NWZi9DaGdmSGdmSGx4L0M4Zms3cWpIRWVOZmphdFEyb01qODYyOVhuZ0VkWHl5SytEekhOMjhENC8xUEtVWk1VUVFZQnFaSHhzT3grbU00VmkrSmFKd1RqL3lqUk5CRlFOUG1CdWh1dlJ1V21jK0hwNWZqT09TTW53ZmZzVU53cmY5U1ZReUlCbjlsVytqN1B3aW1TazNJTmd1czh5ZkRzMnRMekRvQTROcTBDcjVEKzJHOC95bHdUVm9pWjlLYjhPeitBYzYxeTlSMUgxdWpMaWlEQ1o0OU8vMERGOEMzdUFheXd3N3YzNG9oaDg0dUIvM0FZWkF0UmJCL0ZoNjk2LzN0UnppKy9BQzZYa05nZW1RQ3pLODhGZEhwZ2F1dk9HWjVmdDhWTTFkOHF2QXQyb0Z2M1FId3VPSGFFRDlTT3huTzFmd2NpbjhPWlpqWXhZTEhVODAvLy9nalhybkdMUUVBM2hqcERwZ3FOY0czYks4WXp5SThZOFNEenEwQXBtcE5nR0ZBR1V6UXRPb0F3eDBQQXhvQm5sKytUeWcxUnl5NEsxcXJCbUsyU2sxSWxtTFZ5Y2E3Znpjc2Iwd01WNm1RSlZqZmVSWEd3U01nM05CZE9TZjY0Tm0xUlhFZ3ZBaWh0THB6cnZKM0x1Ym5URUJubHdPQU1MVUxPaWNQYk8wR2tLM0ZKVW9zQUF4RFJvQ3BVaE9lM1R1anA3MkJQdzN0SzA4aGU5d2IwTjE2TjJTM0s2RUFIT3ViaWUvOU1OWHJuQnZuZ21qWEQ4ZkRjUGNvQUlEenE0L1YxNjBMcHlHN2VoMndkUnJCZVBmanNIK3V6SE5NMVpvd0RuMDJTaWVSTGZVQlJRelRveE1BcndmV0JTL0J2WFVOTk8yN1FOZGpFR1M3RmViWG5nbExCZVQ2N212UUZTcEQxMk1Rc2g1L0VjV1RIbzJacmxVcUxreDYzNUhTNmtybWlDaklUanZPRHV2aGZ6TTBoR3R2QXFYUnFnNFNzdFB1Ny84c3BJSlRZR3MzVXRTdk5xMkNkOS91a3JwQmVQLzhCWlkzSmlRZDZXNjgrM0ZWNFNYa2ZYRHhWUXd2MXZXbmNIMDNHTzU1SEpBQjI2THBNUjBMQU1DOWN5Tmtwd1BHWVdPaDdUWVFiTjBtc015ZXFEcTRCVVBwOUdCck53Slh0ekc0T28zQjFta0VTbStFNWJVeDhPelpDVjJQUVFCRkorUnNUT2xOWUtyVkJ0K3dPWEV1SUJBSUdZRTRGeEFJRWZBZDNBdkhaMjlEZDl0OWtDMUZNRThkQmZIazBhamxyVzlOUmM0TGI0RXVYd2xTNFprd0tTSW12eXE0SnNwRHMyd3VVaFFRb3VCYy9URzRlazNCdDJnSDJlV0FONUxrZEJsQTU1YUhhZmc0MWFEb1BmQ2I2dEVkSUZpMVFEcDlISllZQ2hER2UwYUI4Y3U3dWRaOUFkZU9qZXByZ1lWdExDaGpOclJkK2tCM2N6OUZjdDJQYThPWHNDMlpwengwcElEc2NxSm93c013M3Zja05HMXZWUHJTNldFY05oWjhzNnNWaWM0azVTKzVabGVEcVY1aUxIYkZlckM5VUdGWThGZTJQZCtqaUlsNCtrVEtVUnlVVmh2cW9ITGtJQ1JML0J5WmtaRGQ2Y21qMGptWmNRQkxORTl1NU1yS1E3VlVjQkxlZmJ2Qk5icXk1TFVNT0lFWTd4bUZ3akgzaG0zS2V2LytNekhIQWdDVUtVdVJiZk1qbmoyZDlyak9HYVhtSjlsdVJlSG9PeU1XelJvMVZWVTE4Tzc1QWRZSUJvQ3lrT1JOQmZHL2c3QXZmUlA2T3g5UlRzZ3kzRDlzRGpGY0dZYU1WSjBQQXNodWQwSWJ0cVdqSmRMWjVDVVFMa1RjT3piQU1PQWhhSzVxRDV0T0h6RmRnV2YzVGxnWFRvUFE5a1l3RmF1b201M2l5YVB3SHZoTk1jVEZrVXVtOUVab1dsd0QyZVdBWjFmaWtXbm5FdlY5Rlo0SlBlODNaaG1IalFVOEx0amVuUTczMWpWaDlWTkYxMnN3MkJyMUlCVVZ3TFU1dGZXYTZpeDVqbXduWEwybTBMUzVBZUtwWTNDdldhWklheC8vTjZTTVdLUkVPdkZYWGdPblB4b1lRRVJqTTVOZkRYeXpOb0Fzdy9kUDZMVlUxcDkvSkxULzZ3TXFLd2Z1SHpaQktoMEpmd0ZBNTVhSHhoK3hHQzJDTElCVWVBYkZMejhCOGZReFZYV0VyVkVQQUZSamczWGhOT1RVcUF2TmRUY3IzK252dmdZNFRrbVBKK2pnL2ZPWHNGUVhUTVVxMEE5NFNIWElkKy9ZQU51SHM2SHJkU2UwblcrRnJ0ZGdhRHYxZ25QTjUzQjk5M1gwdEN0KytLdXVWYjhMQUNCY2Z3dnNIODhQS2NQVmF3cTZYQVZvcXRXR3BtMG5pTWNPdzdsdU9WemIxb1JjVjB5bGFqRGM4NFJxV1BYK3ZndldoZFBpamlFWTM3OS9vV2pDUTlEZE1nRGE3bmVBdjdJdCtDdmJ3djM5T2xqZm5GSmlmUFk3T0dpdnZ3V1VvRk0rSjFGVTFaUW9uUUdXV2M5SFhUODRsaTBDVzZzQitHWnRvTHYxTGpnaVJIZXlmdFVYZHdLT0VjbkMxcXl2UkNJRGNLeGNIRGsxeGdWQXRQazVFcEpOTVpoejlab21aTkJrS3RjQTM2Z2w0UFdxZ1FJYS8zVWQ2eGxCMytjZWdLS1VkQ0V4Vk04aVFXWGxJT3ZwVjBHYmNnQkpnbW5ZV05nK2ZBUGVmL2JDdVdaWllwSHBvays1N3FNNGE1a2VHYThZTGIxZUdPNFpoZUxKajhIMjBSekE1NFZyeXpkUmplMmVINy9EMlIrL1UvWTdLT3E4cHQ4ck55ZEZoUk0vZEc0RmdPVWdGWjY3Wjdaek1qOW5DSzcrRlFBQVh5bkRzM0JEOXpERG9OQzVONFFPWFNFVkZjRDYxdFRRaGlJWXg4VlR4MkIrOVJsa1AvYzY5TGNQaFhUMk5Ody9SSEZpVFFHS2p1ODhWSmJYajc3L2cyRHlxMElxUEJPU1BrTjJPV0NaUFFFNXo4OEJXN3VoNm9oTForVkM0MDkvbFFoTTFWcnEzcVZVY0JMbVdjOUQvTzhnTkcxdWdQRyswWURYQzh2TWNWRlQ2amcrZXh0TWhjclF0T21JckNlbW9taml3MUZUcGtnRko4UHV0L0dneTFmeU94ZkVtUnRZRHNLMU4wSFhiUURvQ3BXVkZKVGIxMFc4SndvZHUwUG8wQlhhTG4zZysrdDNPRGVzaFB2SFRXR09qYWw4bi9uVzF5ZGQ1NkpkZjFJMDlMYy9xS1FrOG5wZ21UY1puZ1JWUVR4N2RxSjQ0akNZUms0RzE2QVpjaWJPaDJYbU9QZ09Id0NnekEzYW0vb3F5cEZCMzN2eHhIL3cvcmdadnFQL2dHL1JEc0lOM1NBN2JIQUdxZWRHZ3phWWxEWVN1TDhUQ0FSQ0loRG5ndEtrR0ttcDFDMjE0S0xvOU5xVGtWSXVuT0pwbzBFbG1KZGNjMDBuNkc5WEpOdWxncE1vbnZ4WXd2MUVrdk5LRisvZVgyR2VFY1hETkEyMEhYdEFQM0JZVW5VY0t4ZUQwdXJnMnJZMnB1Y3BvTWhQV1daUGhLNzNrTFM5M2dIQXV1Qmw5YUUzbGxORHhnaHN5Qml6QVFDeXBVakp2MXJxNFZub2NMUDZ1MnZydDdFbHY0SWlwM3ovL1JOWEhneFFjaEx5VjdRRzM3d3QrQ1l0US9OemU3MndmN1lRbmowL2dDbGZ5VitCQmtBcC8xRjB5WUtMWnBTb0JKb0JHQnFnR1ZBTVUzS2VZZUQ1ZFR1WXZIeXdkUnVyWFdqYWQxRThSdCtZRUZHT014cWw1U2ZGNGlpYmFSeDNUcUwzWmJjN0pIM0hwVUp3enMxa0taMjJ4cjVzVWNZa0RpOTJYRnUrQ1hVdUNNYmpobVFwaG1RelEvYi9sS3hteUZZekpKdEZPVyt6UUxKWklGeC9DN1QvNndQQW54Nmg3ejNKcTY0RXdlU1VEem0rRUEwTzBaQkxiM3JLY2tRbEE4cGdBcE5mcGFTWTIzWEJLeDQ0MXk0RDEvUXE4RTFid2ZybTFKQ05LODAxblZSSE9nS0JFSTVzczhDMTlWc0lIWHRBdUxFWG5LcytDaS9rY2NPOTVadTRFUyt4MEhidURmQWF1TDc1VkZHcE9RY0VJdXBsdjlFeG9DZ1NMZkkxb0lRVkhEWExYZEVhVE9VYXl2bWpoMkNaODBLWUVUMGQrQ3ZiS2ltMlpGa0pNRFZuQUFBZ0FFbEVRVlNKU0l5aTlCVUx5cGl0R2doa1czd25SYTVoYzlXWk5SS0JTRWJENE1jaUdxMWtseFBPYnorRCs4Zk5NUlc3UEx0M1FOdWxEL1Q5N29mUXRpT2s0c2hxQzVSV0Q3WldmWUJoNGZsNVc0Z0J1S3cvLzBndzFldEE3MDl4NVBoeWNabjJKYlR2QXE1TzQ3amxLRk5vVG1GZHQ0RUF5OEc1NW5QVjZDZmJGZGxaSnI5cVdQMlExRmthQWZ4VmZpbjMvWXBoWEhZNVlKbnpBdlQ5N29kN3Q1S2YyVFQwV2JCMUdrRjIyRUlNU1d6dFJ0RGUzQSthMWgwQW1vWmtMb1Q5bzdscTFLUDl3OW1xMHhKYnJ5bDBmZTZCN3RhNzROMjdHNTdmZm9EM2o1L1Y2SEJLMEVMVHZndTBYZnFBeWZjN05lNzlCZmJQMzQzNG5PYjk4eGVjSGRFUFF2di9RZHY1VmpCVmE4RncxMGpvK3owQTE2WlZjSzVkQnFud0RLVGlRdEJaT1pDS0NtQmZNamU2S2tzOFJCR09sWXZoM0xnU3VtNERvR24zUHpVS2xmZXJiSGtQL081UGk2VW9HN25XZlFFQU1ONzdCTmk2amVGYXR6eGtVeitRdGl0WTZjdjYxc3ZJZmZGdDZIb09VcVMxLy93bFpCaGN2YWFBS0twNXRqTUYxK3hxbUI0ZUIwcXJoL2VQbitCWUdXSCtMeVBTbXArRFVtUFEvbFFjY3REbjZmdnZiOERqQm4vVnRjaWVPRCtpRWtJQTJwaXRLRU93SEZ3YlYwSjJPWlhuL3hiWHdQZjNINUFLVGthc0ozVHNBYjdWZFpCZFRqaFdMVW5tcllNeW1KRDkxS3RnOHF2QzlzRWJvRGdPK2dFUHdmamdHTmlYekl1cnlCSEF2WE5UeEd1YnlzcEIxcWdwb0FRZGJJdG1nTklJMEE4Y2hwenhjMkg3YUs2U2d6MFJaNEVFQXlleXg4NktlSzhJS0VkUU9rTkVsUW9nWEFXdk5MNkRld0VwVkJXUHFWWW5ySjd5M0VncFNoT0JaeDZLaHE2M01wZjdnaDNjRXVSQ25wOFRndU1BaW9tc2RzTHgwUGU1UnpIMm1vc2dCbjAraWhLZjh2enM5Q3VaOEMzYXdURG9FV1VzTTU0TEMyd0lPRVNVM25QMEhUNEE2OEpYbFBTUEQ0NkJXRlNRMEI1Y1FtL1B2MWNRcHI0UjNIOFpYVCs2SG9PVXowaVdZWDMzdGJDMW0vamZRWmhmSHd2ZjMzK29jMTJzZmVXOCthdkN6c2tPTzZUaUFraUZaMkNlL2l4a2h3MmF0amNxNmdleUJNdnM4WEdWU2EwTFhnYVRYeFZzalhySUdqRUp4Uzg5b1RxeEpBb2xhQUZlQUR4dVpUOUI5QUVVRGMzVmlqcVZWRW8xUWExbk1FSGJzWWRxTEpldHhYQjgvZzZjNjc1UUhabFY1UXovUHFIdDdWZmczcm9Hd28zZG9ibXFBNHhEbThKdzV5TndiVnNEMThaVmFhMy9Da2NOaEJSaGpVd2JzcEE3UFh3T3YxalhuNVRCQk5QRHo0TnIwbElKU3B6NVBIeVJGSGdvR2t4ZVJVQ1cxZnR3QVBIa1VSUy9NQnltUnlhQ2E5SVMyV05ud2ZyT2EzQi92eGFRUkRDVmEwQThlUVRlUDM2R1orOHY4TzdibzZwbkNCMjZ3bkNYa2c3RTl0N3JZYW9IZ1JRSlRFNTVOUUF5b0J3a25vNStyeVlRQ0lSa0lNNEZRZkN0TzhEMFNQU0k4bVF4M0RNS2hudEdwVnhmS2ppRndpY0d4aTlZQ3RsYW5IQWdUY2ppVUpLU2lqQW9FeVFwNVZ4cnNaQ1RYTlFGc0greUFLQ29rS2owcUgxSUl1ekwzZ1dkV3g3SURUV0tCWXoyQUFDR1NhZzkyeWR2QWJ3bWFsbngyTC9oQm1SZWlKbVBLOHl3clJFQUFJWkJqNVNrTzVCbFdOOTVEWkxUcnJ6dS8zdHdUYTVTTjZJQUtGRXJNYUJOSmU5WmRzVlhLZ0NVM0ptR3dWRWNYRGdPK29IRGtuWVNTUmFtWWhYa2pKOEQyd2R2SkJUUnhyZG9sM0NxQ0YzUHdkRDFqQnk5bkVsc2kyYkF0VEU1bVUzWmJrWFJjL2VWMFlnVTZLemNFQVAvNVlwMS9oUlEvdTllTXZBdDIwUG5md0FDQU11TTUxS09lSktkSlpzVTdoODNnNmxRQ1ZKeElTUkxFU1J6SVNSekVTUnpVVkp5c0k3UDNvSG02aHVVYUNkWkR0cklMYmtqVVVFcUpQRUk1R01OSUpZeXVrdW5qeXR5ejBsQ2EvWEluVmtpTGVuNyswOFVUM3N5NlhhQ3lYcGtBamgvN2w4Z1BBSS9HbnpqbGlIcURCY0wxZ1V2ZzYxU00yU1RoZEliWVJqNDhIa2NGWUZ3Y1dEL1loRTAxM1NDcnRzQXVEYXR5cmhDQjJYTWhyWnJmOGdPR3h3cnk5aFkyNm1YTXVmN3ZPb0d2UytndU9WeFFUeHhCRXlsYXNoNitqV0laMDZVakpIWGxFU3EvdmFqZXQ3Mzc5K1FyV1pGdmVHOUdTbXJWRVdDYjlrZXB1SFBBeFN0cFAxS1VGWmI2TkFWK2pzZWhteXpRUFo1d1pTckNQQWFTS2VQSi9UY3hGU3RCYUZqdU5Sc1dEL1hkNHQ0WHJaWllQOTRmdHkrdkwvdmd1MzltZEIxSHdpbWFtMHdNZEl2eVE0NzNEOThFK1lBV0phZmZ5UW92UkZaajA4Qk5BS2MzM3lhbEdOdktyRFY2NEQxUnliR2hOZUV2SGZ2NFFOZzl1MkdjM05Kam1UZjhmOGdXODNRdE8wRXBsekZ5TTRjSEFldWRrTlFwaHg0Ly9ncHhFblNkL2lBSXNzUDVScmhXN1lIUkJHV09TOUFLaXBRSTl3RG0rMnl5d0huMmkvZ1hMVWt6R0hJOS9lZktKNzhHTGltcmFDN3VSKzRwcTNBTlc0QnJuRUwySmUrQ2NsbWdhNzNFQWh0T3FyUGZ0NzllK0Q0NGoxNDk0WWExc1B3dU9IYXVBcXVqYXZBTld3T1hZOUI0SnEyZ3ZhVzI2RzlxUzhjWHkyRjQ3TzNZWDdsYWNnMmMwYVVsbVNiQmZhbGI4SCs2VUpsYjRCaHdUVzRBckxOQXZIWVlSaUhqUVZsTU1HOVk0T1NuNXhoQUlxQzc2L2ZZZnRvRGpSWDN3QzJmbE5RREF2TlZkZENNaGVHcU9iSjFtSllGcjRNM2MzOTREdFN5Z2pLQzJDcjE0VjMzKzZZUnJSa0VXN3NDY09RRVFCRktVYXZtZU5TQ2lKSnFzOE16Yy9DRGQyZzZ6NElzdE9tekNzK2I0Z1RnR3cxdzdwd21yS2ZVTE0rMkpyMVk0NUx0cHJoMnZxdDh2Y0ZvT3ZhSDJEWXFKTDJUS1ZxTVBnVnMreEwzNHdvR1IwTDdjMzl3RlN0QmZmV05hb3pDcVUzUXRmOURtUTlOMU14OXA0NUVlNFlIRElJQmhUTGdXSTVKVmlBWVFHT2gvUHJUOEJVcUF5NlhFWC85MFI1L3FaTjJkQjJHd2pUeU1tUUhUYUlwNDhyOTNwWmhpeEp5dDlla2dDS1V0cGlHSUJobFdBSS96SEZzTEF1bktZNmxja3VKeWlPQjVNYkkxV0ZmOStHeWN1UC9IcWN3Q2Z6OURGaGE1THNpZlBEL3Fac3RUclFEeG9PaUtMeTNHZzFnOGtwcHhyK1UwbjNjYUhPejRuQzFXNkVyR2RmQjd4ZXlBNGJKSmRER1NmTGdzN0pBeVhvQUFDT1ZZdERuRTEwdlFhRDBobmcrV2tyeENNSFFaZXZCTlB3OFlwQmU5WjQrUDc5QzlxYmJvTysvd09RckdiQTZ3RmRYdm43UmtvajR0NjVFV3pOK3RCMjdRZW1mSDVLemdWTTVScklldklsUlpYRTR3STRYblZvOE1Rd3NKZkY5U04wNkFyZGJjb2VsWFBONXlFcFc0TUpyT2tDemdYSjdpdExoYWRSUEhXVXN0WnoyaFhGZ3FIUEFySU15NXhKaXBOUVBMd2VXR1krajV5Sjg4SFdhd3JEa01kZ2UrZTFoTWNBS0NsaVRDTW1sWndJM0NmOCt3V2VYN2FIMWVGYnRvZnA0WEVBeDBNNmV3cU9EMmZEdVhrMWFMMFJXVSsvcHR6L0dGWnhuUE42SVowcG1iKzkrM2ZEdTM4M2JJWTNvTzNZQTBMbjN0QjI2UXUrVVFzVWpiMC9ySzlFa2QzT2lKKy9IQ1hRNm1KZGZ4b0dQQVN1U1V1SVJ3N0NQR05zeVR4QzBjaWR2a1FKd25IYVFHZm5nYzdMVjlLZVJMalh5QTQ3eks4K0JjUGRqME80dmh2NEpsZkIvZjFhdUgvWURNL3ZQNFdwUjdBMTYwUGY5MTVsLzBtU1lIdC9ac1JVRzk2RGU4RzNiSStzSjErQzcvQmZvTFE2SlJCRWt1QTdrQm5ISXdLQlFDRE9CUVJDUEhnTmNpWXR5Rmh6bE1HVWtmWUtueGdJcVNBMGtyZmN6RS9WSE9YeG9IUHlrUGZXVitFdlVCUk1JeWVyaDBYUDNBWHh4QkZvTy9VS0xSZkxnNFdtUTNJRFMrYkVOZ0hjUDI1V05nL090N0dONDJHNDl3bHdEWnZCK3U2TW1BWldYU25WZ29zV1dUNy96a1dsMFFnWlUzb28vYjJnQkIwb3Z5Ulkyc2h5VWh1UThaUlFvc0hXcUJ0eTdEdjZUOWdja0JJZWQ5emMzWWtndXh5d2Y3SUErdDVEWUYwd0RkNzlpclJwc0hjMms4aW1rUit1YWF1U0E3Y3I4dldaaWpPYTNoaHlLRHRzNlR1MWxkNnNTMUN1bFd0NlZYcjluaWRrbXlVc2VzUDR3Tk9nc25LaTFDQVFDQUZrY3hIc2krZkFjTjlvR0lhTWdIWHVwUGlWa3NCNDEwaFFXajJzYjA0dDg5UWlGTWREMDZJZFpGbUM3SExBOGZrN2ltUzFIK3RiVTJHNGF5UzQrazNCTlc1UlVsR1NJQldjaEdQVkVqV3FHbENVczRvbVBKU1plMXRwUko4aXFmM2QxMG5KMGZxT0hRYWwxWmRzV0lzKytQN1pDOXQ3TXhPcTc5cTRVcEhFVHBVazFMRmQ2MWZBdFg1RlRLVXMyU2RHWGRlVzZlY2ZxVCs3RmE1TnE4RTFiQTc3eDIvR0xtczFRellYcFpXS3dyWmtIbHpyNHNzMjU3N3lvU29MRHlDeWtvakhCY3VzNTZFZk9Fd3h1dFNMNER3cHk1QXR4WEJ2L1ZaSjZSWUY4ZWdoV04rZERvcGhWUU9KNzcrL0lidWNrQXJQS0NvQjYxZkUvVDU3Zjk4RjgrKzdRRmVvRE9HYVRtQnJONEx6bTA5QjhRSTBWN1lGR0FidWJXdmdYTE5NbGR4TkJ1KyszVER2MncyMlZnUG9lZzBHMzZLZEdsa1lMZUk4TFFMUjJTd0x4emVmS2JtNEFUaS8vUXhzelhxd0xaNmp2QzZLc0w0NVZURTZpaUxBYTZEdGZLdlN4SmtUc0gzNFJ2aDcyZk1EekJHTVZGemRSZ0JOdy8xVFpsTWl1SGR0Z2E3SEhYRHYyZ3I3eC9OQ2xCVEtpa3pOejVUQjZFL25WbEZ4L0ZqMmJsaUtRL2ZPalhEdjNLak1rMHgwK1hUWjR3bWJmeHdyUHdKVG9YSlUrV3Z4NUZGNDl2d0EyZVdFYThPWFNYOE9yZzFmUXRPaUhhenZ2VjdTNTJkdncvUHpOZ2dkZTRDcjB3aE01UnJLbk1rdzhaVkhKUW1RUk1nK0g5dy9iZ2FsTjRHdDF6VGtPck4vc2dEdW43WkMyN0VIdUFiTndGYXJIYUxxbUFpeXBRaSt3eVgzeDFTQ2prckRYOWtXcHNlbnBOMk9lUHFZWWlCbkdOQzU1WlhnR2lnR1dzZnk5MU5TL2JoUTUrZEU4ZjM3dDNKdE14eW9yQnd3d2M5RVBpOThody9BdFVseDFBckcvZjA2Q05mZERQdFM1UjRvblRrQnk1eUpvSGhlVGZQZ08zWVlvQmsxSmFKc3M4RDEvVnE0dDYrUE9CYjdKd3ZnMmZORGZPZXhLSWluamluRzBITCtOSTZ5QktuNExOemIxMlZFcGo2WjY4ZXpiemRrbHhPZVBUdGhYMUsyUVNwU2tKT1Y3OStERU0rY2dHUFp1L0FrY1QrUXpwNkNaZllFNkFjT2cvT3JwVW1Qd1h2d1QvZ083bFhtSTVaVjV5T3BzRUQ1L0NNWWtEMi8vd1R2L2oxd2JWOFA5L1oxNnYxRjhyakJWS2lzN3N0S3hXZGgvM1JoUkVVejJXYUJZK1ZpT0w1YUNzMDFuYzY1WXVURnV2NjBmZmdHSktzWjl1WHZoZTRueVJKa3B4MU05VHBnQUVBVTRUdDhJTGF6aVNUQjlzNXI4UDd4TTl5N2xCUXBzc3NSOGU4bGRPb0ZydG5Wa0FwT3d2cldTMUZWTlp4cmw0R3RWbHRKTmRXNmc5Sk5VUUVjeTk2RlpJNnNjRVlnRUFqSlFzbnllVXJvbFFZRmQwV1hsa3dIL3FwcllSbzJMdlVHS0lUS3VJdGlaTW15QkJIUG5rVFIwM2RGZmIzY25PV3FjY3oreVFJNFZ5Y25FUWNvK1JVTjl5b1JtOUxwNDFGelFzY2puYkVZN24wU3d2Vks5S24zajU5aFRqT0NOQkpDNTk1cVJMeHNzK0RzOE42SlY5WUlrWTN3NTVtSXpnWHpWaWJzWEpBb1JjL2NCZG50UXU1clMwSWV0czJ2UEJVMTZvdk95a1h1ck05S3hqcjZ6b1NsdnJQR3pBRFhzSG5rRjMxZUphckE0NEhzZFVQMmVwVnpQaThnK2lEN2ZNcm1zU2hDbGtUbGQwbFNJZ1Q4R3dHUUZaVUp5TExpQ1J4SVB5TExvRFJhYU5wM0RzM3pmdnhmSlUxQ0JGbXVhR29ubHRrVDRBbkttUmRBMi8wT0pUcWpqTEV0bVp2UWc1KzJhMy9vQnp3RUlJWHZSUXJRT1huSWZiMGtGNmQ1MnBQdy92RnoxUExHQjU2RzV0cWJ5blJNbVNEV1o1ZjM3anIxZStOY3ZVUlJRMG1SNFBrYWlEd0hYQkR3UXNqR29lbVI4U0Y1OTJ5THBzTzFhWFYwaVZDV2czQkRkeGp1SEs1K0YzMS8vWjVVMnA1WU1GVnFoc2lGdW5kdWduWHVDMm0xbWZYc0RIQU5TdWF0czhONlJNeWxIZ0pGSVhmR1VuV2pDRkR5cmxwbWg4OHBtbXU3d0Roa1pGcGpUSWFDUi9va3BWcWg3ZElIK2tHUHFNZStmL2FDclZwTHVSYVErTHBBMS9kZVZkM2xYTXhKMGNoN0wzempobkRwVUZiUEVjbGl1RzgwaEE1ZGxUbHhZN2hFYXlvSW5YckJNR1FFWEp0WEp4MHRkVG5BMW1vUU03VkFUR2dselJaRTMzbkxoMzNKUXROcFBUTmZxbEFHaytJQW1ZSFBocTNYRk9LcFkwbEhmY2VDcVZKVGVUNDZIOThIaHIzNFVzQ1ZXaDlmVkhDYzhzeWNvaHBrK3YzenluTjhpazRabEZZZjVoQVJ2eEt0N08vSlVQNFg0enFuZEFaVmZqcHlBUXJnZUNWbEkwMlgzRThDK3hHU0dMNW5jUTduUkxwY1JWQThEL0hrc2VRVU5WaS9JeHZQSzZvbFphQkFldEVTU01rSnhIVTZwM1B5RWcveW9PZ3lWejFSK3dFUzZxdXNyeCt1UVRORnBlRWNPR1dGY0RIZVp5SVJTQjFMMXE3aGxQWDZrNktWdVNEVHp3NGNEK0hhbXhUbjVmTjBYeWI3SlFRQ0lRQlJMZ2pDODlOV0ZOeWZ1aUdyZEU1djIzc3o0TnA4NFJtbEwyUzR4aTBVWTF5bWlaRXFJQzZTR05GUW5BeE0xVnBnS3ZsVENuaTk4UHdhTG1lVkxLVnpOUUdBZVBKSVNXUlZIT2pzM0pDeVVsRkJSQ2xMMmV0VjVGeExlZkV6K1ZXak9oY3dWV29FTlNCQk9uczZZcmxJT0phOUM2WnlkWWhuVGtLMkZrT3lXU0U3YklxMDFqbDR5SFp0WDZma3cvUkhOek9WYTBCN1UxL1kzcDBlV3BEbG9MOHRPYWt3NTZxUEl1ZFhKaEF1QUxLZW1RNjZWRlIvc2toMks4d3ZoYVlEY3YrOExjUzV3SEQzS0JqdWVCaVNQY0ltSEUyRE5tYUh6VGZ1Tk9mZ2tDNUs1ZXBNSkdkMlBDZzJORUkwa01zMkZsempsaUdPQlRIYloxaFZ5dmlja01ROWs2MVJEL3JiaDVhYzhIbGhYZmdLY3NiUExXbE9xMHZvdlFZa1E1VURLcUU2a3QxMjhXN1dFeTVyYk8rK0JzZUs5ek82V2VyNWVSc0tkKytBVkhnbVkyMWVTcVRzV0FENERUN0VBRjRta004MUlwbFVIc2xVM3UxZ1FuS1huMnN1Um9QUHhieFc4WjRucHdLMS84UVV3YUtSdEdNQlVCS0VrRWpSV0k0RmdHSlU4cmpURVY0cFUxS09VZzRFZWFUeStWN3FpSWs3d3lTbEhua3VIQXVTN0tlc3I1OW9VZGxsenNWNG40a0VjU3FJVGxtdlAyVUo4SlZCSDE1UDBtbHdDUVFDb2F3Z3pnV0VDd3VLS3ZHc3ZGRHdlaU5Ha2lhRHZ2OEQwSFpUcE94a2h5M3Q5cUpSUERHeGZOZWF0cDFndkw4a2o1em5weTJ3ekprVWNRRk5DVnBvYit3WmRwNnRWRDFxKzhGNTFjUlR4NU5hbUh2Mzd6bC9EeEJRSkVXTHhqK0VyQkdUd0ZTckRkZm1yMkJiTkNPc25LN0hJREQ1VmMvRENNc0d5bUJDM3NKdnovY3dRdkFkL2lza3ZVWWlNQlVxZzZsYUsrU2M3TFREdTI5M21UMVlwYlJoZFFIQ1ZxdWRkcW9JT3NKR3VIdjdCZ2pYZFEyVlhPVUYwSHhpeG5MdjNsL2hURUFtTTFHQ3BUU0J4Tk8yeENSWXRVaVdFdklnRjZLb2NsREdiSmdlbXdqN2tubncvYk12L2JHVk1jYWhZMExlditQTHhXRUdCMTJQUWREMUdKUlV1NVRlR0tKMEVnM2JvaG5rNFpwd2NTSkpHVmVmdWVEU0d4RUlCQUtCUUNBUUNBUUNnVUFnRUM0NWlIUEJKVXE1T2N0TFpMaGlRTEVsbHdCZFBoL2w1aVcyUWU5WTlWRkthUmppSWRzc1NyNnlERVBubGk5UkRyak0wZlVlQXQydGQ2dkg3cTFyWUYwNExhcDNzdlovZlNJYUhObTZqYVAyd2Rhb3AvNHVIam1ZMmtEUFpaUnVLYVNDVXloNjRSRUk3VHJEdFNsY3Fwakpyd3BkdDVLOGgrS1JnNG9jWEpLRzhBc09qb3RmNWh6aVhMc016clhMRWlwTEdVelE5Um9Ddm5rYjlaenN0TU81OWdzNHYvNGtma1JKb0IxVERuUmQrNE52Y1Eyczg2ZWtsSk0yS3FXZEd4Z21lZ3FRQ0RDVmE0UWNjL1dhUXFwWUpiSEtQaEhlL2JzVDdpdWp5QkxNcnowRFhjOUJFSzdycXVaVmpGZEhQSG9JcnExcjRGejdSVVlqQjVqeStTSEhVbkg2eGpncStMdVRnR29CSldpaGFYV3RjdUR6cXNaNXltQkU5dE92Z3FsV0c5bGpwc1B5eGtSNDl1eUVhOGNHZVB4NU54TkJhSDhUZEgyVWVWNjJtbEUwNGFIRTN3eVFsS3lwN2FPNXlCb3hDZUExOFAyekY0NlZIeWJYMXdXSTgrdFBJamdqeVRFUHcxK1hTeDNHY1c0cS9YcUcreWNRQ0FRQ2dVQWdFQWdFQW9GQUlCQUloRXhBbkFzdVVTaWRJVXhXT240bEdwUXVNVWw5aXVmakYwb0IzNzkvd3p6dHlmZ0ZrMFRvM0J1R3dabkoxMzNSd25Jd1B2QVVORzA3cWFlY2E1ZkIvdUhzcUZVb1FRZnR6ZjNVWSsrQjM4RFZ2MEpwcm5wZFVJSU9zc3NSM2xYTkV1Y0M3NkhVakxONWI1Mi9sQ0tXR2MvQzgrdU9pSTRGQUdBWU1yTEVFQy9Mc0M2YWdhekhwOFJ2bUdFQjloeE11MTVQOGhKZmtnVHgxTEd5R1k4ZmltRkFWNmljMlVZMUFuUTM5NE8yYTM4MXpVY3FUZ1YwZGpsb3V3MkE5b2J1QUs4QkFHU1BuUVhyMjYvQXZYMTk2dU1MRW1LUlMvMU5LSzBlV1UrOW1uTFR4b2VlUzdpczdMRGo3TEFlQ1pkM2ZQa2hISisvazFCWjNhMTNRZGY3cnRpRmZGNDRsaTJDWTlraVVIcWpjbytLcGxMajgwS3lGcGVaQkd2cGExQThmU0x0TmltdTVKNG9lOXh4eTJ2YWQxRnk3d0x3L0w0TC9KWFhLTzFvOVNWcEczZ0JwcEdUWVYzNE10emZyNE9VaE1GZnNnY3BTSlJCZEhRdzN0OTN3VEwvUlJnZmZBYVdlUzlHbm5zOHJvUlNSVkM4UnYzK1FaWWgyNjF4NjhqZStKOTNzdGcvbmgrL0VJRkFJQkFJQkFLQlFDQVFDQVFDZ1VBZ1hJWmM5czRGdWRPWGdOSm1LTnE0bERIZmNPZWowQThZbHBtMkFaeDl0RTlDVXNzWEc3WjNYb1h0bmRRTmJJbmdXdjhsWEp0WEt3ZUpCdk5sTW5LZUNmcXFVUmx1R3dBOGJrQ1d3VFZ0QlgzdklSR0wwRm01b1VZMVVRUlhzejZ5eDg2S1dMNTQ4bVBRM3RTM1JMVkFrbUI3KzFWa2o1MEZ5cGdGMERUWWVrM2cvZTNIMEg1eXk0T3BXSkl1NEx4RlM1Y1JtcmFkd0RWcHFSNjdOcTJHNys4L0U2cXI2ejBFdXA1M2x0WFFWRktSQ1pjZE5oUTlFOGRBbkNaMFRsNUNNdWVKUUJsTUVEcDBoZTZXQWNyMUNMOVR3WnBsY0g3emFlSk9CVGw1MEhXL0E4TDEzVUtWRzBRZjNEczN3bmY0cnpRR1NTdi9Bdmd1a2J4OWFTTGJyUWtaamNzS3RwUUNoSGo2ZVBxTkJnemlBT1I0T1hWcEdycGJibGZLT3UzdzdQbEJkUzZRenB5RTlhMlhrUDNzNjhyY3l6QXdQdmdNd0xCd2Iva20vWEZtQ0cyM2dhQllEczYxbjBOMjJPSDVhU3VLeGo0QTZVeGtSdzM3OGc4U1VqdlM5YjFYblNObHV4Vm5oL2ZPNkxnSkJBS0JRQ0FRQ0FRQ2dVQWdFQWdFQW9HUUhwZTljd0dsTlNRY3JaODB2RWFKd3NzVVVZSThJMUV3dEh0QzVZVnJiNEpoeUFnQWdIVDZPQXJIM3A5WUI2a2F5YzVWNUhiY2NaUktHU0hMaW9IZUQ1MVhFYm12WlQ3dEE2RElybWM2S3I5NC9FUHdIVDRBMnBRTnRsN1R4Q294VE55eXdUbkIzVHZXUXp4NUJONkRlOEZmMlJZQXdEZHRGZVpjb0dsOXZScVJMTHVjOEIzYW44UTdpWUxIQmRrbnB0OU9EQkpXN1JDMDZ1OVNVUUhzbjd4VlZrTWlsSUxPTFErK2VWdndWN1FDMzd5dEtpVWY1bFRBY2FCTU9hQjFlbEE2Zy9KUHF3ZXRNNERTSzhlMHpnQTZLMWU1bG9QeXhjc3VKMXliVnNINXphZnA1NjR1TmRmSmNhVDlwYk9uSU5zVGM0cElCQ29yQjNSV2JzYmFTNVZ5c3o1WEhVQWN5OStIWThYNzUyOHdGQTIyZWgzMVVIWTVJWjFOUDZxZjRvS2RDMkpINkd2YWRRYWRwNlJtOFB5MExjeHBVRHgyR09acG81RTFacnFpeGtIUk1ONDNHbExoYVhqLytEbnRzV1lDb1VOWEpUMU05d0Z3YmxnSis1SjVVUjBMTGthME45MFdYVmtqUU9uWHc4cVhmajJzZ1pqMXFVejJuOFQ2OFhMQXNmdzh6a0VFQW9GQUlCQUlCQUtCUUNBUUNBVENSYzRGWU9VbGxBbnhJaWNEbEZaQ0NKSmRaaXBWaDJISUNGamZucFl4U1dWOTMzdWdEY3BWZjZFZ0ZSV2djR1QvOHoyTUN3ZFprYlV1bXZndzlMZmRCNkZEVnpoV2ZBQUE4Tzc3VlhVdTBMVHBDUHVTZVNGVk5hMDdxTDk3ZHU4RXhQU2RBcXdMWDRGNzU4YTAyNG1LUmtqWTRjTzFmUjMwQXg4Q3BkSEMrdGJVaENQa0FRQWVOMlNIUGNWQkpvNThDU3FjQUFCYnRUWU1kejhlZGw2MldTQmMwd25hRzN1QzB1cENuQVVTUlRJWHdyWDJDempYcjBqdWJ4b0RpaWwxaTQzemQ3Ri85amJjMzYvTFNOOEFvT3Q1SjNSOTc4MVlleW5ETUNYS1BuUnlWazYyYm1Ob3JyNEI5by9tWm1Rb2JJMjZJU29ENHBHREdXazNPRlZRVE9VQ2lvSXU2QjdvK240dG1MeUtZY1Y4Ly80RnkrdGprZlhrTklEajRQbDVHN3g3ZjFWZjU2OXNDOHFZcmN5TENhUmhDQnVHVmcraFV5KzROcTVNV2tXQ3FWb0xUTDVmbllZWGxCUVhseGo2T3g0KzMwTWdsQ0hFdVlCQUlCQUlCQUtCUUNBUUNBUUNnVUJJbmN2ZXVlRHNpSDRYVDBSWEdlV2Zqb1RtNmh0Z3VHODBLRUdMck5IVFVEenBVY2cyUy95S2x3cWltSDdVOGpra0VCSHQzckVCN3ArMkFnQ0VOaDBWVllwQUxuQlJoTzI5R1hEdDJCQlNsMklZR0ljK3E4cHlRNUpnWGZDeTBxN05BdHVpR1hDcytFRDlQTncvYllWK3dFTUFGRWw1cnY0VjhCNzRUVDFtNnpaUjIvYnMrcTVzM3ZENXhPMkNlL3NHeUU0YnZILytrbFJWeDhyRmNLeGNYRVlEU3hPR0FkZXdlWmwyUVJtejA2cnYyYk1UdnNNSHdOYXNIM0tlTGw4cGVpV3ZGN0xiV1pMZW94UytmLytHYzgxbmNHL2ZBQVNVQlRnZXB1SFBReng1RlBhbGJ5cktKaWtRckhJQkFMTGJtVkk3NXdPKzJkV2cvV29EOFdCck5jaDQvMHgrTmVqNzN3LytxdXNBQU9MUlEzQjk5M1hhN1hLTlc0WWNldy91VGJ0TlVGU29RMHNNWTcrbS9mL0ErTk15aUNlUHd2dkhUMkN1dnlWaVdlKyszYkRNbXd5aFExZFk1cndBU0pMNm1yN2ZBMkNxMW9MaGp1RndiVm9KKzlJRUZWUjREWFE5NzRTMmMyKy9tb2NlOWs4V0pGWTM4QjVhWFJkeTdDNTFUeUVRQ0FRQ2dVQWdFQWdFQW9GQUlCQUlCTUtseTJYdlhKQndoSCtDNUV4YUFEcTN2TkwwbnAyd3ZqazFvKzJmTTJnYWxFWUFvQmg1c3A2WWl1SXBqd1BlMkhMUFNlRjJ3ZmZmMzVsckwwbm9uRHhWbXJvMDUwWEpnT1BCTnlreGZIbi8yUS9aVXBSY0c1SUVlRDNRM3o0VTJwdjdxYWRsaHgyVzJlUERKYlVaTnRTeFFQVEJNdTlGZUg3Y0hOcHNrS09GZFBvNHhLT0h3RlN0QlFEUXRQdWY2bHdnZE9wVmtoTEJZWWY3MSszSmpmOGl3YkZxOFVYbGZKSUlsRmFQckRFenp2Y3c0dUpZOFFGTUR6OFA4ZXdwU0FVbklaNDlEY2xTQk5sU0RNbG1obVFwaG15elFMS2FRV2tFYU5wMWh2YUdicUdOeUJJOHYrNkE4OXZQUXFMQkFZRFNHWkExYW9xYU1vVEpyd3JMdk1raHFpNkpRdW1Ob2QybW1mS0FhM0lWVEVPZlZZK0x4Zzh0cyt1UXJWay96SW5qWE1CVXJBSmR6enVoYWZlL0VyVURBUG9CRDhIOTY0N2s1OFJTYUZxMkN6bjI3dHVkVm5zQTFIdGxBRG5LdFVJSk91ajdQNmdldXphdWpOdTI1NmN0OFB5MEplUWMxK1FxZGY2bGRIb2xkVUtpZUwzUVhIMkRXa2Y3djF2aCtPYXpwRDVYelZVbHpnV3lwU2hwSnlzQ2dVQWdFQWdFQW9GQUlCQUlCQUtCUUNCY3ZCRG5na3pDYThCVXE2MGFWOFV6SjgvemdGTEh2V09EWXVUcGN3OEFnSzNkQ01iN1JzTTYvOFdNOVNHZU9vYml5WTlsckwxazBYYnRyMGJnWHdqUVdUa3dQVDVGUGJiTUhBZlB6OXVTYTZOOEpaaUdqUVZicDVGNlRqcDdDdWJYeGtBOGRqaTBNTWZCOU9nTDRKdTNVWTY5WGxqbVRJVG5sKy9qOXVQNmZoMzAvUjhBQUFqdC93Zjc1KzhBb2hmYXpyMUx5bXo3TmlXNTdralFlUlhCQk9WSnp6UlVrRXg2SW1RcVRRZ2hlVHcvYjBQQi9UZkZMTU0xYlFWRHI4R0swMHlRZ1ZxMlcrSGE4ZzJjNjFkQU9uMDhjbVdLQ2hUdHl5a0FBQ0FBU1VSQlZNbGR6cmRvaCt6blpzRXlmUXlrNHJOSmpiVzBYTHhrVDAvOWhlSjRVRms1SlNkb0pxMzJMaVNZeWpXZzZ6NFFtbXM2aC96TkFvaG5Ub0RKeVlNdkRlY0N1bHpGRUdVVitMeGh6aVdwUUdsS0tWUzRJaXRVNkc2OUMzUldybHJHdGVXYmxQclQzbnhiVUdjU0hGOHRUYnl5TE1HeGNqR005eitsSFBNQ2REMEd3YjU0ZGtMVm1meHFJWE94KzhmdjFEUTZCTUxsQ3FVekpKWk9oK09VZWR2alRsa1JwMHhnR0VWOXhlc0pVVWdwYStpOGlxQjBCbVY5bW9FVVdnUUNnVUFnRUFnRUFvRkFJQkFJaEhNRGNTN0lJR3oxT2lGR0tkOC8rODdqYU5MSHNlSURNRlZxUXRPbUl3QkFjMDBuK0E3dWhYUHRzdk04TWtJazJCcDFrVFZtUmtnVXErK3YzMkYrWXp4a2N5bURITWNqYStSa2NFMWJLY2NlTjh3eng4SDcrNjZFK25KdFhnMzlyWGNyRytXOEJ0b3VmUURSVjlLM0xNRzFma1VtM2hZQVFOLy93WkNJMzR1YVVsSE9HVWRHYW9vc29nL2VmWHN5UHB3UU9BNWMvU3ZLcEdrNkp3L0NkVGRENk5BMUxFMkM3L0FCdU5hdmdHdjcrcmpxSzdMZGl1S1huMFRXb3hQQk5ic2FnUExkeWg0L0IrWlhud2wzMG9rMXBsS3BHTkpPTGNPVWNpWW9RK09VYy9YSHNLOUlMQys1cnNjZzZIb01TcWtmcnRHVjBIYTlIWHl6cTBQdW53RjhmLzhCeDRvUDRkbXpNNlgyZzlGMjdoWFNoL2ZQWHlDN0hHbTNtMGo2QzZaU05Xai9kNnQ2N0Z5N0RMTGRtblJmVE9VYTRLKzRXajMyN05vYTNWRW1DdTV0YTZEdlBVUlY3dEYyN0FIblZ4OG5wSUtodWFaVHlMRnIrL3FFK3RUM3VSdjZYb1BqRjJSTGxxV1V3WVM4dDc2S1crV0NUamREdU9UaEdqUkgxdWlYNFZpOUJJNHYzb3RaMXZUdzgrQmJ0a2ZSdUFjZy9uY3d2WTRaQnJydWcwQnBOUEFlMmcvUGo2bW5vZEoyNlF2OWdJZGdYZkF5M0Z1L1RXOWNTV0FZTUF4ODZ3NG9ITm4va2xPREloQUlCQUtCUUNBUUNBUUNnVUM0bExuc25Rc29uUUZNaGNvWmFTdFlLaGdBWko4M1k3TFNrcVVZVXVIcGpMU1ZETFozWGdWYm95NlkvR3J3L2JNWDdsMnBiMTRtQ3BOZk5VVFNQMTI4QjM2RCsvdDFHV3Z2UXNYMzMwRjRmdnNSbXF0dkFBQzQxcStBYmZIc2lORmdwbUZqVmNjQzJlV0VaY2F6RWVYQjZYSVZJVm5OWWNacTJXYUJlK2NHYUs1VklzaTFuWHFGdk83ZXVRbmlpU01aZVYrWEZCeVhrTEVzTGJ6ZXVKSDlBV1N2QjdMRHJ2eHVNOE04N2NtRTZuRU5tNE90M1JET1pDS21BZERaNVpBemRWSEpDVitha1lvY0Q3N1oxUkE2ZEFYZnJFMW94THZIQmZjUG0rSGM4Q1Y4Qi9jbTE2N0hEZlByejhINHdET3FNWlhPcllEc3NXOG8zeFYvR3BCNE1LWFNyb2lGNlJsUEtJNFBPWll6bWFhbUZMTG9TendWaE9oTHFtMUswQ25wS2pyMmlLcEk0dDIzRzQ0VjcyZE1jcDh5WmtIbzJDUGtuR3ZiMnN5MFhkcTVJSkp5QWMwQURPdC8zUUhuTjUrbTFKZXV4eDBoRGhLTzFVdVNiMFNTNEZqMUVReDNqMUtPT1E2NkhvTmdlMzltM0txYXRoMUxtaWs4QTk5ZnZ5ZldKOHNwLzVJbEVXY3M5ckpmeWhMT0k5cGIrZ01jRC9IVXNYUGFyK0d1a1JDdVYxTCtVSnUvU3N1NUlCYWFkcDFESEpvaUlmdThzTDM5U3BuMFR5QVFDQVFDZ1VBZ0VBZ0VBb0ZBdVBDNDdIZGt1U1l0WVhwa1FwbTBuVFY2V3NiYWNtMWNDZHVpYzU4UFhYWTVZWms5RWNMMXQ4QytaSDdTUnFSVW9MUExoUm1CMG11UVNkbTV3REJraENMVGZTNmdRNk4yVGNPZWd4ekgrT3I1N1FkWTUwNVNEbVFaMXJkZUFwTmJIczZOSytIZXVpWnFQU2EvcXZxN2ZmRnMrSTRlQXRld09aaXF0Y0Q2L3pGVmE0SFM2bEgwMU9DSW0rYU9MejlVUGh1R0NjMHRMMGx3clBnZ2dUZWNPT0ovQnlHWkN6UGFaZ2cwRGE3SlZXWFgvZ1dLYTkxeXVOWXRUNnFPMEtFckRIYy9EakFzYUVNVzdKKzhsWEJkcWZnc3pnNHIrVzR6bFdzazFYZWdEbGV2Q2ZqbWJjQmYwUnJnUTQyUHZuLy9nbXZUYXJpL1h4YzdLcDJpUVFuYW9IKzZrcDhhTFNpdEZyNy8vZ2JmcENVb2s1S0tnTkxwa1RWNkdpeHpYb0RuMSsxeHgwcm5WU3c1OExnZ1c0dVRmcjhoUTlicVFvN2xWQlFxempPYXRwMmc2M3A3VktPeDk3Y2ZZVi94UWVKRzZ3VFIzM1pmaUtxTGJDM09tTE5jSW1rUnhHT0g0VHQ4QUd6TituQ3UvamdsRlFzNkx4K2FOamVxeDk3ZmQ4RjNhSC95QXdiZyt1NGI2SG9PQnAxYkhnQWdYSDhMSEtzK2dsUjRKbW9kdG1aOU1QblYxR1Azem8wcDlVMGdYQ293bFd1QWI5NFc0ckhEY0NlbzRwRUp0RGZkQnVINmJwQnRGa2gySzRUcmI0RjQramljcXo3S2VGOXNyUWJRdEl1ekR2WVM1d0lDZ1VBZ0VBZ0VBb0ZBSUJBSWhNdUp5OTY1NEpLRFlaT0w0aXNkU1JqQjRDT2VQZzc3cHd1VmRrdTNuV2hrNjBVS3BSRkE2ZlR4QzVZRnZBQ0tqMTJrdEZFTFhnK0tKejBhdllKR0FGdXBla2lrcmVIT1IyRzRiM1RVS2xJVTZXN3gxREc0TnEyQ1VFcTF3TGwrT2NUai84WWVlSkk0Vm4xVXRvWXNqVkQyaWdLUjhMamlPcEFrQXNXeUFLOUp1THh3UTNmUVdUbHc3OXdJOGVUUmtOZjQxaDNVQ0huZlAvdENYK2Q0UlZYRUg0R3Q3VFlBbEZZSDIzdXZKejFtWGEvQjBOMTZGK3lmTEVoSUFZR3BYZ2ZaWTJhQTBoa2lGL0M0NGY1MU84U1RSOEZVcWc3OW9PRWhqZ08wNmp5Zy9DdnRsSkF3dkFhbXgxNkFkY0ZMY1kxSlRGQjZCdkhNeWRUNkM0STJacGNjZUwwWDVmd2I3TmdVUUhiWTRkcjJMVnpydjRSNDRyK005OGsxYUtaRytBWndmUFVKNFBObXBQM1M5NGhvVGkydUxkOUNxOUhDc2ZyamxQclJkUjhZa2hyRHZqeXh0QlVSRVgxd2ZyVVUranNmVVk1WnYzcEJqTzl5NlpRSTdoMGJFdTdPc2VKOU9OZkVUNm1rNnpGSVZTNlNiUllVUGowa2JoM1o0MDU0SEFSQ0p0SDF2Z3VnS05nL2U3c2tUUTFGUmI4Zis5VjFLRjRUMmNGS2t1S203aEU2M3dyOXdHR0E2SU5sMW5pSUJTZVJQZTRONkcrN0Q3S2xDSzd2dm80N2JxN1oxUkN1TFZFNENqZ05hVHYxVkZMVStIRit0UlQyVDkrTzZUQ2FQV1lHbUlyaDg3cTIyMEN3TmVyR0hBZGJweEVBUllVaDN2Zll1ZVp6K1A3K00yWVpBb0ZBSUJBSUJBS0JRQ0FRQ0FUQ3VlR3lkeTZRYlpia0piTWp3RmF0RlhHalVMWVdReng5SXUzMkUyMUQxM3NJZEQzdlRLa1B1a0xscEEyc1o0ZjNUaitQZUF4a3F4bEZFeDVLdXA2dTF4QUlIYnFXd1lndUFpZ0tkRTU1TUpXcWdzbXZCclp5ZFRENTFjQlVyZzQ2dDBKNCtXaXkweDQzZkNmK2creU1IdjN0MnZwdHFIT0JMTUc1S2dXWjdzc1U2OEpYTXVJMElYVHVEY1BneHhJdXIrczJBSFNGeXREMXVVZEpueEVraDI2OGV4UW9nd2tBWVB0Z1ZxaHpnZGVENHBlZVFQWnpyNnZHQ09IR25nQkZ3N1pvZXNMOUcrNGVCYUZqZHdDQXZ2K0RrTTZlanZzNWlQOGRoSGo4UDdCMUcwY3V3R3ZVbENBWlI1SWdlMXlnQkw5eUFNUEFPSFFNS0k2UGFjaGhxOVZXZjgrRVpEWmRydVQ3S3hXWGJYNXF6VlhYZ3FsWUphR3liTlZhS2ZYaE8zd0FyZzFmd3JWOVBSREZzRVRuVllSVWNDcWw5Z0dBTW1iRE9HeHNTQ29CcWVBVW5PdStTTG5Oc0Q2MHBad0xvc3laN2gzcklSNDVtSklDRUYydUlvVHJibGFQdlh0L1RWdmR3YmxwRmJROTdnQ2RsUXRBVVNWeGZQbGg1TnpuTkEwaFNNVkhPbjBjdnNNSEV1NUxkcnNUV2l1VU5qQ1c1ZnFDUUVnSHBtb3RhSzYrSHI2Ly80RG41MjBsNXl2WFFNNlVkMkxXelI0M08rSjU3NzdkTUU5OVBHbzlYWis3b2VzMUJCQkZXT1pOaG5lL2tzN0svTXBUeUg3MmRSanVHdzA2cnlJY3l4WkZiUU1BMlB4cTBMVHBHSDYrZGlPd3RSdXB4KzRkRzREREIyS3I1RWhTeE5OY2cyYUt1bEFzL1BNeTM3eHQ3SElBUEx1MndBZmlYRUFnRUFnRUFvRkFJQkFJQkFLQmNDRncyVHNYZVBmK2l1SVhocWZWQmx1elByTEh6MVdQcGNJenF0UXdPQjdXaGRNeUhzbDkyU0JKS1JtV1lzcWhKNEYxd2N1d0xuZzViamxOMnhzaG5qNE8zei83VXU2THpxdUkzTmRLRFBPV21lTkNOcXdUZ2EzZEVOblB2ZzV3Y1NRUGdwRWtpS2VPd25ma0g0aEhEeWsvangyR2VQcDRTU1JlQkNpOUVjWUh4NVE2U2NNdzVERllabzFQYXR5RWN3ZGJ0d25vQ3BYVlkrKyszVW5WbHkxRk1MODhHdG5qWnFuT0trTEg3b0RvZysyRFdaSDdyRkVQdm4vL1VvK2RhNWRCYzgyTmlyR2VvbUI4OEJsSTVzSzRZN0YvOWpheW5ua3QvaUM5SHNndUIyU1hzK1NuMndXNlhBVXdsYXFyWmV6TEZrRjJPeUU3SFpEZEx1VjN0WjcvZDdkTGpTVFYzejRVMmx0dVYrcFROSVFPWGVIYXRnWVF3OVVuS0VFSE9raTVJUGo5cDBxd0VkOVhCaEgrd1RCVmFvS3BValB6RFh2Y2NPL2NDT2VHTHhPYUw3TkdUZ1pZSHU3dDYrRGF0aFpTUVJJS0VCb0JXWSsvQ0RvbkwrUzA3WU5aVVowWlVxRzBtb2JrdEVjc0o5c3M4TzdmazFJZitqNTNoeWdOT1Zha29Wb1F3T3VCYSswWDBOMTJuM0xNY3REZU1nRDJ4ZUdHVDc1NVcxQlpPZXF4S3duVkFnTGhVc1J3eDNDQW9tQmJNZytBTWc4WUJqOEs5dytibzZiaTRobzJCNTFiSHA3ZE95RkhVSVdLOXF4QUNWb1k3bnBjU1UvZzg4SXlmd284UDVha2RSR1BIWWI1dFRISUd2MHlkTDJHZ0tsWUZiWjNwMGRkQ3p2WEw0ZHo4MnIxV05lbEwzUzMzUWZib3Vsd0JZL2RFMXRGSVJhVzZTWHJROHFZQmRscURpdGplbVFDK05ZZFVEaHFRSmhURTUxYkFaS2xLR01LTXdRQ2dVQWdFQWdFQW9GQUlCQUloTXh4MlRzWHBBc2xhR0Y4NEdsVjZoUWVONHBmZkF5bVllUEExbTBNU3REQk5ISXlpaWMvQnRsU1ZQWUQ4cmdoT3lJYk5zcUVHTWJueXdWdGw3N1EzL0V3NFBNcVV1azdONTIzc1loblRzUjBMSkN0WnZqK093aTJWbjNWSUdhWk93bWVIemNuMXhISElldnhGOEZVcWhiMkVuL1ZkZEQzZndEMlR4WWsxMllNOUFPSFFYZnIzUmxyTHd3cWZwRkxCZUgvN04xM2ZCUmwvZ2Z3ejh6c3pMWlVlcEVPUVJKcUFncEtVVlFVVk1UR1dVODk3enp2OUU0OTcwNDlmNTd0MUR1N25yMmR2YUlDb2lJaUNpSkZTRUpMTVBRaVBhUnR0czNzelB6K21MaGgyYzFtVTVmQTUvMTYzZXZZbmVlWithYnR4anlmK1Q0VHBvVC9iWG9xRWN4ZjNPQnpHR1g3VWZudzM1SHhmMCtIdXh3NFRwOEdNNlRCVzdQUUVpYkx5TGozZWVqNzl5RDR3OWNJTFBvQytxNXQ4RHgzUDlKdWVRQVFSTUFtSSsybSsxRng3dzNROSs2czg3cmEra0w0NTM0RWlDTDBmYnRoVkpiQjlGVEE4RlJhWVFDLzExcE1xZU5PU3RmNVYxbHRyQUdZbWdiL0Z6SGEwOXRrd05Cam5zUDd3WXZXQXV5a0M2Q3VXVzZGYUdJRUN3REExbmRneE4zeW9lMmI2dnk0RWlFNDNiRDF6Z28vRnRNeVllc3pFS0d0SlUwNmI1MU1NL0hYZDBHSStGamo4WDN4UG55ZnZwRndHWUk3RldLN1RuQmRjQTNFRGwwUzM5ZTdKbGp3Uzl2dFh3UVd6SWE2YW1uQzEwK0VlRmk0d0t3alhOQllVcmRlc0o5MFJ2aXhWbFFBYmYycVpqbTNmOEZzdUtaZUh0NG14SG5LMmZCOTlrN1U3eXVIZGswQUdyWWxBdEhSUmhrMUhuSk9Mb0xMdmdtMzZuZGZkSzMxYzZycjhMejRZTXg1YVRmZEQ2VmRSM2hudkFKOXgrYUVybVhyTndocDE5OEpzVk0zbUY0UHFwNzZaN2hqd2FGQ1c5YWovTzdya1g3enYyQWZQUkZ5MWhCVXYvRms3TmM3WFk5NDd6SnJGdkRORnRodXh6NTZJbEt2L1J1cVhub29JaEFSaitCMEkvMjJSMkFHL0toNjh2OWlkMU1oSWlJaUlpSWlJcUtrWWJpZ0tXUVphVGMvQU9tUXUwbDljOTZEVWJvUG5sY2VSdVo5THdDS0ExTG43c2k4NjcrbytNOWZHM2JYWlNQNFBuc0h2cy9lYWRGclVDMnBSejlyNzF0QkFHUUZxWC84SjZSdXZScTBlTmFjVEU4bFRFOEZoSlIwR0FmMklMUjlFMExiTnlLMFl4TkNPemFILzBDYitlQnJrTUlMWWcwTWlOZ2RTUC9UdmJBTkdCeCtTbHUvQ2xMSExoQTdkQUZnN2JWcitMend6M20zT1Q2c3FEdVBxWEVFbHh1TzBSUERqNjI3N2h2ZW9oMEE5RDA3VVBuRW5jaTQvYkZ3b01XTXNWZTAxS1VISUlpUU9uZUg2NEtyWWZxcTRmLzZFNmlybDhQN3dVdHdYM0o5VFcwcFNMdmxYNmk0OTQ5eEExSlI0UVZZN1pkVC9uQW52RFBmaExyeSswWjlQTDlJdmU1MnlIMlBoMi8yMndncy9pb3FaT0I5NXhub3U3WWg4UDNjdUo4N1pmRElpTWNOYVNFZmkvUDBhUkYzcnR0Nlp5SGpudWVobGF5Ry84dVBvQll1YWRMNUQrZjc3QjM0UG83ZjJ2c1hoNFkybXB1WWtoNytkNklMVEVKcU90TC84aEJzZlkrUGVENjBxUmpWN3o3YnJQVUJnTlFsY3I5eHN6cjZqdVNtY0YvODI5b0FJd0R2eDY4MjI3bE5yd2VCN3cvWjNrYXh3M1hXeGZCKytGSjRqSkNhRG1WNGJkdHlmZGMyNkx1Mk5Wc05SRzJKa0pLRzFGL2ZCTlB2aGZlOUZ3QlkzWGtjcDU0TG83SU0xZTgrVjg4WkVyeU93d25YdVpmRE9mbFhnQ1FodEcwRHFwNjVGOGFCdXJkSk0vYnZSc1Y5TnlEMTkvK0FrbnN5MG01NUFPcUtSZkRPZWhQNnppMk5xOFBsdG1xb3d5L2JxdFRGMmxySlJOcjFkNkxTNjRGV1hGalBCVVdrWG44bnBDNDlvSldzaHNHdFVZaUlpSWlJaUlpSWpqZ01GelNTbU5rQmFUZjhNM0tCdGFnQXZ0bHZBN0FXM3FxZXZROXBOLzBMRUVXSW5ib2g4NTduNEhubGtXYS9hL0pvSnFSbG9NTkxYelI4b3ExMXZyWDFuWnRSOWNTZFNMdnhic0J1M2ZucG1uWVZwSTVkNFhuMWtUcnZhbTVKRmYvNUs0d0RlNXR0YTRoRENXbVpTTC8xb1lnN3FFUGJONkxxeVRzaHR1dUVqTHVlZ2VDeTloOTNYL3hiaUdrWjhEYlRIOXFwNlJ6akpnT0tQZnc0OE4zbmNVYlhMN1NwQ0ZVdlBvaTAzLzhEbnRjZlIzRHh2S2d4dGg1OUkrZnNxTDJEMy8vbGg3RDE2QXY3eVpNQVdFR0V0QnZ1UnVXanR3Tm03TzREaHhMU01wRnl5ZS9EODlPdXZ4TVYvL2xyby9laWQ1MTNaWGdmNnBSci93Ylh1WmZEKytrYkNDNmRIM0VYZitDN09mV2VTODdKQy85YjM3TWo1c0s0NmF0R3hkM1gxNDZyWTlISTFqdkwybWM3MW5VR0RvTThjQmowUFR2aG4vc1JBajk4QldqV1hhaUJoVjlBWGZPamRTMmo5VitMbWt4eFJIeS9HdVVINnAxaTZ6VUFhVGZkQjdGOTU0am45YjA3VWZuRVA4S2ZtMllqaUJGZmF3RFFEK3h1dHRQTE9YbFFjazhPUDFaWExVVm84L3BtT3o4QStPZDlETWZFcWVIdUU0N1Rwc0kzNTUxd3lNY3hmZ29nMWI2bnNtc0JIY3Zrdm9NZ3BHVUN1bzUyajd4dGhldHFmbmFxMzNnS3BxKzZhUmNRQkRqR1Q0Yjd3bXV0clVoTTArcEs1dlVnNVlvL0pYd09vK0lnUktjYnlxanhVRWFOaDdwcUdid3pYZ0VNQTY3enJvd1lMbld4dWxBNVQ1c0taZWdKNGVmMXZUOGpzT2dMdUtaZUVmOTZjVjVYUTlzMm9PcUZCNUgycDN1UmR0UDlxSHp3bHJqYkJLVmM4eGNvdzBkYjh4Ni9NN3d0RVJFUkVSRVJFUkVSSFRrWUxtZ0VaZFI0cEY1MU00VFVqUEJ6K3I1ZHFIcnV2b2dGTVhYVk1uaGVleFNwdi9rcklJb1FVak9RZHNzRENDejZFcjRacjhLb0xFdEcrVzJMSUlRWDdZOVU2cHJscUhqb0ZxVGYrbEQ0ZThKKzhpU0lHUjFROWZRL1cyU1JQNTdHM3AxV0g2bDdiMnYvOGtQMmtUZjI3MGJsbzdmRERQaWg3OTZPcW1mdVJ2cXQvdzR2UkRuUHZBaGlaZ2RVdi9aWWsxcUZlMTcrTjRJSnR0TnRETUh1UlB2L2Z0eGk1ejhpaUNLY1oxNFlmcWlWcklhK1owZVRUNnV1V0lTeURldnFmRDJ6OVJsWSs4QTBvaFlWUEs4L0FWdXZBZUVPTVBMZ2tYQmY5Z2Q0MzRsemg3a3N3M25teFhDZGV4a0VoK3VRNXhVNEoxMEFUeVBEQllhbkVtWmxlWGh2ZWJGVE42VCsvZzY0enJrVTNvLy9CelUvc2E0SVVwZmpJZ0k0NnRvVmRWelFxTGVqZ1R4b0JOTCtmQjhnMTNZdDhIMzJEcFNoSjhEV2EwRHROYnYyUU1vMWY0SDdvdC9BUDM4bS9QTm53cWdzYTlQdk0xSzdqaEdQOVlQNzQ0NTNuSFllVWk3OVE5VFdNUHFlbmFqOHo2MHdXK0FPV09mcDB5STZxNWhlRDR5eStrTVFDUkZGcEZ4eFkrMWp3MGg0dXhsQlN2elhPMzN2ejFCWEw0TXlmSXcxMStHQzg3UnBWaGNrUVlEejFITWl4Z2NZTHFCam1QclRLZ1NYZndlenVoS0cxd05sMEhEWUJneUd1bUpSK0QzQ01YNXk3Q0JBeld0VDVsM1BSRzA3WS9pcVVYYnpkTmpIbkk2VTMvd1ZnTFdkVHZXYlQ4SjkwYldRKytjMHFFNnRaQTBxWG4wRTdvdC9CL3ZKWjBESnlZUDNneGNoWnJZUGgrZ09aK3M3Q0xhK3RWdkpoRGF2UjJDUkZmQlZWeStIOTczb3NHanE5WGRDcXVsYVZSYzFmekY4czk2RWE5cFZzSjkwZXAzaEFtWEVTWEJNbUdKMVJucms3NjMrK3pNUkVSRVJFUkVSRVNXRzRZSUdzUFViQlBmMDZ5QWZQeXppK2REMlRhaDg3TGFZQ3hmQjcrZkM5RlFnN1kvL0RDK1NPOFpQaG1QMFJQam5md3IvMTU4MjMwTEUwVWdQSWJUbHA2YWRZdC9QTVorUFdKUk1kRy94T29TMmxxRGkvajhoL2JaSHczZk15am01U0wzdWRsUTkvYytFemlHNjB5S2ZhR0pOOFM5VzIySTdrZXM0VHArR2xFdXVqMWkwMDNkdFErV2p0MFhzemEwVkZhRHE2WDhpN2NaN3dtUHRKNXdDdWU4Z2VGNTZDRnJKbXNiVjJ3TDdBRWRRRGd1d3RPVG5Qa25zbzArTHVKdmIvK1ZIc1FjZUVwQVNuZTZFemgxdkFmdlE3UUgwblZ0aEJ2eVJBOVFncXY1N056THVmY0g2bVRRTUdCVjFuRThRWUI5ek90d1gvU2Jxem5TamRCK3EzM3N1L3JZSUVRdXUwVi9qd0lMWkNDeWVCOWZrNlhDZGZVbjROVnZxM2h0cGY3NFhvUzNyNGYzdzVYcjN1N2VQUFRQeVExeTFMTzc0V0lUVURMalB2eXJpam5JQUNNeWZDZCtNVitHYjhTcmtJYVBnT3ZjeXlBT0hSY3h6blg4MVhHZGZDdi9DeitILzRvT1dmNDg1cEw2WUR2bWVpbmpkcllmVXVWdkVZMk4vN0k0QVltWUhwRnh6SzVSaEowWWRDMjNiZ01ySDdvaDRuYXFMNEhBQ2lnTm1kV1hVZGhoUmJES2NwMCtEZS9ydklwNVdWemY4YTEwWHNYM25pQzFDQXQ5L21mQjJCT0lod1F3emdTNGcvcmtmaGNNRlpsVTV6SnJYVzJYb0NSR0JzdERXa2pxL0R2RTRKMDZGZmNTWWVzZUo3VHVGL3kwNDNjajR2NmNUdmtiVkN3KzIrTlpUUkZDRDhEeDNId0RyNTh3NTZVS1luZ3A0M25neVBNU29Lb2UycWJoQnB6V0QxbnRqY09sODJFODhGVnJSU3ZpL25nbVlCaXIvZld1ankvVzgvRy80NTM4S3FXc1A2THUzUTkrekU2WFhUWWthbDM3TGc1QUhEY2ZCRzZiVmJuRmtHQkJyd25abXdBZDl6ODZvZVlkMjM0bkg5K2tiQ08zY0V2YzlXaTFjZ3VvM25vUmF1S1JGd21CRVJFUkVSRVJFUk5ROEdDNm9qMktIUFc4c25HZGNBRnUvUVZHSDFWVkw0WG4rZ2JoMzE2aXJscUg4L2h1Ujl2czdJUFhvRno2dmM4b2xjRTZlRG0zdFNnUittQWQxN1FxWTNzYnQxU3gxNkJ5eFJVT3JFNlVXT2ExWjdVSEZ2LzdjSXVlV0I5VXV5RFhIM1ZINnZsMm8rTmVma1g3Ylk1QzZIQWQ5eDJaNDNuZ2k0Zm4yY1pFTGtrMjUwejh1U1lLWWxubkloZW9lS3FhM1ErcHYvdzc1a0RhNUFCRGF1QTZWai84alp2dGZkZFV5VkQ1Nkc5SnVlZEJhckFNZ2R1aU05RHNlaDMvK1RQaG12bm5FL2RGWUdUSXk0bkhVQW5nTFNibjhScmd2dXJiSjV4SHFDd0dJSXR6blh4VitxTy9kQ2JWd1NjeWhocmNhVWswSERqa25EL2pzblViWFpSOXpHcVJ1dmNLUDFlS0NtT1AwdlQvRDg4b2pTTG55VC9BOGV6KzBrdFdSQXdRQjlsRVQ0RHIvcW9qeldTY053UGY1Ky9COS9uNjk3WlBsL3RuaGY1dDFoVlhVQUh5ejNrVGd1emx3WC94YjJNZE9BZ1FyakdQck93anB0ejhPYmMyUHFQN3dwZGhkUXV3T09FK3B2ZFBiS0MrdGY0L3BRMGc5K3NJeFlRcWNFODZPMkJJQXNNSnExVy8vTi94WVc3c0NsV3RYd0RaZ01Oem5YdzA1SjdkMnNHS0g4NHdMNER6MVhBUittQWZmblBjYXRTaWNVTTJkdW9mL2JZYWkyMk9iZmwrNHE0c2M0MzIwTGtyZTJOb0htZ1o5MzJIMUN3SWNwNTRMOS9UZnhmd1pVQXQrUU5YekR3QnFZc0VrVzUrQlNMLzljY0EwWWZxOVZoY0NYN1gxL2hBTXd0UkQxbVZkYnRoNkRZZ09TcGdtL0hObkpQengxY2M0c0FjVjk5OW9mWDJuWGdIZko2OG5ObEdXWVQ5aFFtMVpDYnlYYU90WEliaGtQdFRpQWdTWGZnUFVmQjBQdjhPNXNWc2lpQjA2USt6UXVmNkJoNUtrQnYxZUl4emhYWTdvNkpONjdkOGdPSnlvZXY1Zk1EMFY0ZWZWVmNzYUZTb0RBSmdtcXA3NFJ6TlZhQWx0TFVGb2Ewbk4rUTBnR0lDdGZ3N2svdGtJTHYvVzJyYW5KbEJsQnYwTjN6N0dKb2RmTTRUVURMUi83TjI2eDE1M1IrMi9hMEtvN1I1K00vSjMwVXRpQnhiODgyZkMrK0ZMRGF1TmlJaUlpSWlJaUlpYUhjTUZNWWlaSFNBUEdnRjczbGdvUTBkRjM5VU1hekhhKys1ekNDejhJcUZ6Nmp1M29QenU2K0U2NzBxNHBseGEyK0phRUNFUFBjRmF2RFVOaExhVVFDdFpqZEQyVFFodDJ3aDkzNjZFOWg1M1RKeHEzZUY2Rk5EMzd3bTNmdjdsVHE2R2tqcDNoekp5SE16cUttdHh5T2UxRmhQMUVNVFVETmhQUGozaWJsOTliK3p1QmcxbGxCMUE1WU0zdzNYUnRmQysrMXg0VWNkMXdkV1FPbmFGVVYwRjArdUJxYXBBU0lXcDZ4QlQweUZuNTBJZU9MVDJSS2FKME05YkcxK0lKTUV4OWt5cnpidmZhOTJGcG1uV2d1UEVjeUc0VTJ0cmpuVkhyNnpBZGRiRmNKNXpXVGdnOEl2ZzBtL2dlZlhodUg5ODFuNWFqY29IYjBiYW4rK0YrRXU3WEVHRTg0d0w0QmgzRnZ4ZmZBRGYzSTlhdGh2QklaU1I0MkRyMWd0NjJRSHI0dzBHWUFZREVCeE95QU1HdzNuT3BiV0RUUk9oR0hmbnRRUWhQUk1DTXVzZjJFVHlnQ0VScmR2akxZQ0d0bStDMU9VNGE5Nmc0VWo5NDEwSWZEL1hXbnhJb0tPRG9OZ2habmFBUGZkazJFK2VGSEZNelY5YzV6eDF4VUtVclZrZStUMGh5M0NjTkFuT0tkUERlMEtIbVNhQ1Azd043NHhYck5vQVNGMTd3ajVtSW96S2NxdGx0YzhMaEVJUVU5T3REaHFEUm9TbjEvY3piMVNXd2ZQS3cvRFBuNG1VcTI2S2FCVXREejBCbVVOR0l2akRmRlMvLzBMRW9wTHpqQXNncEthSEh3ZVh6SS8vR2k0SXNQWE9nakxzUkNpNVkySHIxVDk2VEVpRDk2Tlg0SjhidTl0RWFPTTZWRDc4MTVxUXdWVldLT1FYTmhtT0NXZkRNVzR5Z3N1L2hlK3pkeEsrK3oyeVRoRml4eTZBcmdPR0R0UFFJY2dLbE96Y2lJVnNvK0pnZEgyN3QwUHBaSFVoc0EwWURQY2wxeVA0NDNkMUJqd0Vwd3ZLOERGd2pLKzl1emEwZldQRTU5RTJZREJTcnJneFl2dUoyaUlNK0Q3NW45WFd2d0ZDT3piWEZDQkFjS1ZBY0tWQWpEOGxndityR1hIM0VtK3MwTVoxcUh6czlvam43S01uUXM0YUFxT3lISWFuQXFZYUJMUWdoTlFNT01aUGh0aXV0Z09Bdm10N1F0Znh2UGhnOUhPdlBnSjFYVDVjazZkRDZ0RVh3ZVhmTnUyRElUcEtPQ2RkQ0hud1NBUytuUU4xMWRLV3UxQlRRek4xdk00cXcwNkVhK29WMERZVmhkOURHOHMrY2p4YzUxNkc2amVmUm1qbkpxaEYrZlhPa1RwMmhkU2pMd0RBVkZWb0c5YldPMGZmMnpxL214RVJFUkVSRVJFUlVYekhmTGhBYk5jUlV2ZmVzSFh2RFZ1di9wQ3podFF1aHNhaWh4QlkrQVY4czk2S3VZZ1NsNjdEOThuckNIdzdCNjd6cjRKajdGbUFkTWdkLzRJSVc3OUJrUjBTZEIxR2VTbjAwcjN3dlBqZ01iR0ZnbEcySC83UDMydlNPY3hRQ083cDF5VThQcGpnWHVxSk1DckxVUDNxSXhIUENRNFg3Q2Vka2ZBNXRMVXJtblozdjY3RGZka05VY0dBdzVsZUQwTGJTaUtlVTRhUFFjcFZOMFVzVGdFQTFBQ3FrUkFzRmdBQUlBQkpSRUZVMy9vdkFvdStUS2lFMFBhTktML3JPcVJlZjJkRXUzTEI0WUxybkVzUldESWZ4b0U5aVgwOFRTU21aY0oxNFc4U0dxdXVYcDVRQy9XMlJDdFpqWU4vdWhEMjBhZkNmc0twQ0N6K3FzNnhnWVZ6WUQveGxQQmorNG1uMXJrL2M0TnFLTXF2Zi9IZ3NFVVFNYjA5VWk2L0lXcHhSVnU3d3VvYzhNdGljSmdKMTNtL1RxaWU0SXFGQ1kwTGJkdUFpbnR2Z0dQOFpMaW5YMWNiSEJCRTJIcjFqd2hBaVoyNndUMzFpdHJKZWdqK0JiTWlQNmFNOXBDTzZ3TzU3L0hXbmFQOUJrRklPV3hMbEVOb2ExZWcrcjNuRXdvRVdDR0R2MEhPR2dMWFJkZEdCcFpFRWZZeHA4RStlaUxVZ2gvZysreWQyanRaRTJJaTg3NFg2KzJTRWF0TFEzRHBnbkRMZlFCd1RwNE81K1RwRGJnMm9sNTNYRk4rRlROWVlKVHVhL1FXTEtiWEE2T3lER0o2dXdaT05PSC9hZ2E4NzcvUTRHczJscURZNFRqdHZJVEdCbjlzUWlCQTF4RmM4aldDUzc2R3JjL0FSaTlDK3IrYWtYQVlzN0gwZmJ0YTlQeEV2NUN6aHNCOXllOWhsTzFINFBzdm9lU05nNjFiVDBoZGU4QW9MNFgzbzFmZ3Z2UVBEZXFtRVZ6K0hiVDFrYStmUWtvYTJqODdzMG0xSHJ4aFdzemZKMFdYOVZwKzZOWXJBR0RybFJYdVFtQlVWVVROaTBWd3AwQTZyZy9FanAxaGxxeEcxVk4zeFIxdjY1K0Q5RnNlcUoyZmtnWnQvU3I0NTMyYzBQV0lpSWlJaUlpSWlDaTVqdWx3Z2VCS1FjYmR6MEhNYUYvdldOTlhqZUNTK2ZCOStXR1Q5L1ExeWt0Ui9kcGo4TTE2RzQ1VHo0RnovQlFJNlhYY3ZTeEpFRHQwUm5EbG9yakJBdFB2YmJWVzdyR0lHZTNDcmNPUEJNYkJmVENyeWlHazFYOVh1RlpjaU9BUDgxdTBubERVSW1qZGpMSUQ4THllK0hZS2RaNW4vMjVJUGZ2VlBjQTA0ZjNneGFnT0JJYlhBekU5OG1jaXRHMERQQzg4RUhPLzNYaE1YeldxSHI4RHpyTXVodnZDYThKZFFMd2Z2ZEpxd1FJQUNHMUw3RzVpZmM5T1ZQL3ZzUmF1cGxiMVcvK0Z1aXIyOWdRTjRUajVUTGd1dURydUdOUHZSZURiT1FoOE95ZnVPSzJvQUw3UDNvSHIzTXViWEZmNG5CdldvdXE1K3hzOHp5amRpK29QWDBiS2xYOENZQzJlZXo5K0RkcjZWVEhINi90MldYZldTL0czYWRHS0N4SDRMdjduNFhDQlJWOGlXUEFEM0wvNlBSemp6b0xwOTZIcXYzY0RhakE4eG5YbVJSRkJpTUQzYzJHVTdnTUFTTjE3SStNZlQ4WU5Fb1FaQnRUQ0pmQi9OYU5SaStUYWhyV29mUEJteUVOR3dYM1J0WkdMOElJQUpXOHNoTlIwVkQ1d1UrSW5OVTJFdHZ3VTJSWGg4Q0dWNWZETi9URHErZUN5YjZEa250VG9rRXJ3aDNrSUxQdzg0am5QaXc4aDQ1N25JWFd0N1dnUldQaTUxVEdtQ2UrRnh2N2RDWWNMak1veWFPdFd3ai92RTRTMmJXajBOUnNqRkd0TGpoalV3aVVJTHYrdWVhN1pvREJLSktPeXZIRWRNNGlPUUNuWC9nMlFiQkRiZFVMR1A1K05PT2IveXVvTTVCZy9CWUtybmkyTERxSHYzaEVWTHZpRjZmVkFYYmV5UVRVcWcwZEdkS2s2M0MvdlJZZDNyOHE0cTNicm5jQzNuOEUzSjg0V0J6WEVOR3ZibTBRQzBNckljVWo3L1QrZ2JTMkJHZlJER1hvaUFndS9nUHR5S3hEcm0vMTJ2ZWNnSWlJaUlpSWlJcUxrT3FiREJhYXZHdFd2UG9xMFd4K0tQVUJUb2ExZmhjRFNiNnk3WE92Wno3dWhqSVA3NEp2eEtueWZ2ZzVsNkluV05nekR4MFMwMUFZQWZlZm04RFlCZGZGOTltNlQ3L1p2aXZiUHpreHMwYXdWYVZ0K2dqSmtGQ0RGK0RZM0RlaDdkeUc0NUd2NHZ2Z2dvYTBubWtMZnZjTnFLUzhJc1FlRU5PajdkaUZZOEFQOGN6OXFXdGVDR3RyV255Q2twRUdRYk5aaXF5aGFlNGtIQXdodDN3ai8xNTlDaTlHNjFsckFmUlh1NmRmQjlGWERPK05WQkJiTVRxZ2xmbDM4Y3o5Q2NPVWlwRngxTThTMFRQaS8vclFwSDFxRGhYWnV0aGFCWlRreUJHTWFNTDNWQ08zYUNuWGxZdmkvL2F6WmY4N2pNVDBWNGNYbnBqQzhUZjkrT1pSdnhxdlExcTJFNDlSellPdHpQTVRVZE92N0tBR21hUUloRFlhbkFxSHRteEQ4Y1NIVUpuUUdDWHd6RTdhZS9SRDg4VHRvOVMydUdBYjB2VHNoZGVzWkhYWUthUWo5dkJYQkgrYkJQMzltZUgvcGhqQ3JxMUQ5NmlNSUxQb1NndDBSZGFlMDk2TlhZT3VmRFZ2dkxKZ0JQM3l6YWhkSjlGM2JvQllWUkhTRmlEeTVpZERXbnhCY3NRakJaUXVhcFV1TnRuWUZLdGF1Z1AyRVUrQzY2RnBJbmJ2WFhNdUE5KzFuR255KzBMYU5rZUVDMHdCQ0lSaFY1ZENLQytIOTlBMllsYkc3Zm5pZXV4OXEvbUxZVHp3RlVxZnVnR0tIVU1mcm9Xbm9NUDArNkQ5dlJXRFpncGhmZHpQZ1E5VlRkeUhqbnVkZ2xCMUE5UnRQUXZ0cGRZTS9wc05WUEhBVElDc1FhdjRIbXd4QmtxejNFVkcwdnE5Q3FyWGxURE84VGplV3ZtY25vSWNBVVlwK1gxRURDTzNlZ2VDUytmQi8vVWx5Q2lRNml1bDdkMXJ2QWJ1MkliUm5CL1RkTzZEdjJRbDl6NDZJcm1aR2VTbktib3ZmVGNjeDlreWsvRHArMEVzL3NBZWVCZ2IwTXU1OUFiWTQ0UUtwODNHQUhvcDZIZk4vTlNQOC9xaHRLb0ladEFKMFV2dk9kWjVMSGpEWXFuTnZuTzRoa2dUMzlPdmdQT3RpaExhc1I5WGpkeUQxdDdjQkFIeWZ2ZzdvSWJndS9BMXNmWStINTVXSGsvcjZTa1JFUkVSRVJFUkU4UjNUNFFJQVVOY3NSM0RaQXRoSFQ3UVduM1p1UVdoek1kUzFLNkFXRjBiY2xkcGlkQjFxNFJLb2hVdHF0a1k0SG5MV1VNaFpnMkhyTXhDZWwvOWpMU0ljQmJ3ZnZseHZVS0s1VkQxeForMkRYeGJYQlJHQUFHakJKaTJXTjFSb3kzcVVYbjFhN1JPQ0NJaUNWUXZRSWwvZjZ0Y2Fmd2UrLzRzUEFBZ0lMUG95WWovNXBqQks5Nkhxc1RzZ3VGSmE5WE1QQU5CVWxQNXVjdTFqb2VaejM4S2hrclpNKzJsMXN5eldOcGxwb3ZxMVJ4TWVYdjZQbXUwdkJLRjJRZGcwbXpVMEV0cTRMdWJ6WnNDSHlrZHZROGFkVDhQLzlTY3d5dlpISFBlKy96enNJOFlBaWgwd1RlaDdmNGEyWVEyMDlhdWdGUmZDcUN4cnRob1BGZnp4T3dUenY0ZmoxSFBobnZackJBdVdJTFE5dXB2SHdSdW14VDJQOThPWDRKM3hDbUNpVVQ4N3dlWGZJcmk4Q1MzNkQ2UHYyWUdLKy84RWZjOE9xMk5GY3pCTlFBM0NWSU5vNVZlcEJqRURQcFQrWnBMMVFCQ3Mvelh5NjBKRURWUDE1RjJKLzZ3ZHR0MVBsSkFXLzNnTGtUb2ZCMGcyS0NQSFFWMVpHd0QwZnZSeWRFZXJnL3RnNjUrTnpBZGVoWEZZZ0V4czF3RlMxNTVXc09Ldzk3end0YnIwUU9wMXQ4UFdieERVMWN2aGVlNitxQTR6MVc4K0JUT2t3VG5wUW1UZS96S3EzM2dTNnFxbDlYNGNRbXBHcy8yZVNrUkVSRVJFUkVSRWlUbm13d1VBVVAzVzAvQi85VEZDT3pZbDdZOThZYWFCMEtaaWhEWVZ3MS9QOXNRSGI3a2t2RGFkN0xyclc1UktPbDF2dnNXbjVtQWF3QkZVVGhUVGJMRk9HS2F2T3FGeHBWZE5iSkhyVzBXWVFETXZIU2IwTTZCcExmSnhCZWJQUkdCKzAvWmxQdXJVZEZCbzljdDZLbEh4d0UweEZ6dU1zZ09vZk9JZk1EWE5lcitwYjlHcE9lazZBdk5uSXJqNEsrdHU5OFpxUk1lSGxxVC92RFhaSlRSWllPRVhDQ3lzNXcwL0h0TnMvY0JXQWtxdm01THNFb2hhUmwzQkFrR3dGdHAzYjIvZGVocEk2dG96dkdWRHl1VTNvTHllSUdIVnMvY2g1ZkliSVhYdEFhbGoxNGhqcGhxQXRtNGxxdDk5THNhRkpMak92aFN1cVZjQ3Nnei92RS9nZmZlNTJKOC8wNFQzbldlaDc5cU9sRi8vR1dtM1BBQ3RxQURWN3owUGZXZjAxbUp5VGk1U3IvMGJ4UGFkWVZhV28rcEZhendSRVJFUkVSRVJFYlU4aGd0Z3Rib090Y1gybTJvckxrd1JFVkZDNHQxRnFSWEgzbE83dFJ4K3R5Z1JFVFdPNEVxQnJkOGd5UDF6SVBmUGhxM2ZJTUEwY2ZBUFU1TmRXbHpLa0pFQUFIWDFjaWhEUnlIanRzZGdHblVuWGtPYjE2UGl2aHNhZG8zaG8rR2VmaDJrN3IxaFZsZkI4OEsvSWpvazFDWHczUnlFdHBZZzliZC9oNXlUaTh6N1g0UzYra2Y0di80a3ZFV08ySzRUMHY1OFAyRG9DQzZaRDJYNEdLVGRlQS9LL3Y1cmRqRWdJaUlpSWlJaUltb0ZEQmNRRVJFUkVSSFZ3OVk3QzQ2SlV5SDN6NGJVclZmTk5rc1c0K0ErcUd0V0pMRzZ4TmhIVzl0MCtUNTlIYUdONitDNjZOcndNVEd0SFl5RCt4cDlicWxyRDZSY2N5dmtnVU1CQU5xNmxmQzg4akNNOHRLRXp4SGF2aEhsOTF3UDE1Ukw0RHpuTWlqRFIwTVpQaHJCSmZQaGVmRkJLSVB6SURpYzhEei9MMnRydXpHbklmWDZPNkZrajJqV3JYZUlpSWlJaUlpSWlDZzJoZ3VJaUlpSWlJanFJVGhkY0V5WUFwZ205SiszUWwyL0Nsckphb1EyRnNHb0xJc1lLMloyUUljM0ZqVDVtcmJlV2Vqd3Yva05teVNLc2MvVmJ4QnMvUWJCS04yTDBOWVNoTGFXUUQrNEh5bFgvaG1DeTQxMmo3OEhmYzhPNlB0Mnc2Z3FCL1JRM2VjWFJBaVNCRWdTSUVyUTkrMkMvL1AzSWFabndpZ3ZoZmU5NXhCYy9sMERQOW9hdWc3ZlorL0EvKzFuY0oxOUNld25uUUh2eDY4QkFNeVFWWlBnZEZuL3J6aHFuay95MW5aRVJFUkVSRVJFUk1jSWhndUlpSWlJaUlqcW9XMVlpNnBuN29HMmZoWE0rclpVVXdNSXJsd2NkNGpVcVJ0cy9iUGpqakc5bmdadnFTTm5qNERnVG8xNlh0Ky9CMUNEOEg4ek8veGNjTW5YVU5jc2gvMkVVMkFmTlFGUzkxNVFocDBBQ0xFRENuWHhmdmdTVEw4WGxZL2NCck82c2xtMjRUR3JxK0Q5NENWNFAzb0ZNQXdBZ0xwbU9VeFBKVkt1dkFtT2t5ZkIxdmQ0bUpYbDBOWW5kOXNoSWlJaUlpSWlJcUpqQmNNRlJFUkVSRVJFOWRGMXFDc1dKVFRVOEZiRDgrS0RjY2M0Smt4QlNqM2hBdjNBSGxROWMwL0NKUUpBeHIwdndCWWpYR0I2S3VDZCtTYjgzOHlNZkw2NkNvRUZzeEZZVUJNNkVFVUlLZWtRYkRhclM0RW9RUkJGQUVMdFZoQy8vTDlwV25YV2JLZGdsTzV0VUswSnFRa1cvRkpyNWFPM0llWEtQOEhXc3o5Q1cwdFEvZVpUTUgzZTVyOHVFUkVSRVJFUkVSRkZFVXl6NWk5Q2JVanBWUk9UWFFJUkVSRVJIWVdhbzVVOUhibmExSDlIMkIzV3dycW1KcnNTSWlJaUlpSWlPc2J4N3lWRTlBdDJMaUFpSWlJaUlqclNCQVBKcm9DSWlJaUlpSWlJaUNoQ3d6YlRKQ0lpSWlJaUlpSWlJaUlpSWlJaW9tTU93d1ZFUkVSRVJFUkVSRVJFUkVSRVJFUVVGOE1GUkVSRVJFUkVSRVJFUkVSRVJFUkVGQmZEQlVSRVJFUkVSRVJFUkVSRVJFUkVSQlFYd3dWRVJFUkVSRVJFUkVSRVJFUkVSRVFVRjhNRlJFUkVSRVJFUkVSRVJFUkVSRVJFRkJmREJVUkVSRVJFUkVSRVJFUkVSRVJFUkJRWHd3VkVSRVJFUkVSRVJFUkVSRVJFUkVRVUY4TUZSRVJFUkVSRVJFUkVSRVJFUkVSRUZCZkRCVVJFUkVSRVJFUkVSRVJFUkVSRVJCUVh3d1ZFUkVSRVJFUkVSRVJFUkVSRVJFUVVGOE1GUkVSRVJFUkVSRVJFUkVSRVJFUkVGQmZEQlVSRVJFUkVSRVJFUkVSRVJFUkVSQlFYd3dWRVJFUkVSRVJFUkVSRVJFUkVSRVFVbHkzWkJSQVJFUkVSRWJXR0RtOHNTSFlKUkVSRVJFUkVSRVJFYlJZN0Z4QVJFUkVSRVJFUkVSRVJFUkVSRVZGY0RCY1FFUkVSRVJFUkVSRVJFUkVSRVJGUlhBd1hFQkVSRVJFUkVSRVJFUkVSRVJFUlVWd01GeEFSRVJFUkVSRVJFUkVSRVJFUkVWRmNEQmNRRVJFUkVSRVJFUkVSRVJFUkVSRlJYQXdYRUJFUkVSRVJFUkVSRVJFUkVSRVJVVnlDYVpwbXNvc2dJaUk2RnBtVjVmRE4vUkQrK2JNQU5SQnh6RFpnTU56VGZ3YzVhMGlTcW12akRBT2hiUnVnRlJkQUxjcUh0bkVkb0dseHA0Z2R1a0RKeVlPY2t3c2xld1NFMUl4V0twYUlpSWlJaUlpSWlJaUk2TWpIY0FFUkVWR1NtZFZWOEgzK1hzeVFnVHh3S0Z6blhRazVKeTlKMVIwbE5CVmF5UnFvUlFYUWl2SVIyckVKcU9kWElLbEhYeWpadVpCejhxQU1HZ1lvamxZcWxvaUlpSWlJaUlpSWlJam95TU53QVJFUjBSSENySzZDZjk3SDhNLzdCS2JmRzNITTF2ZDR1TTY3RXNyd01VbXE3dWhpVmxkQlc3OEthckVWTnREMzdZby9RYkpCN3A4RE9XY0VsSnc4MlBvY0QwaFM2eFJMUkVSRVJFUkVSRVJFUkhRRVlMaUFpSWpvQ0dQNnZQQi9NeFArdVIvQnJLNktPQ2IxNkFmM2VWZEFHVGtPRU1Ra1ZYajBNY29PMUc2aFVGUUFvN0lzN25qQjRZUThjS2pWMVNBN0Y5SnhmUUJCYUtWcWlZaUlpSWlJaUlpSWlJaGFIOE1GUkVSRVI2cGdBTDU1SDhjT0dYVHRDZGZVSzJBZlBSRVFHVEpvYnZyT0xlR3VCbHJKR3BnQmY5enhRbW9HbE93UlZ0Z2dKeGRpaHk2dFZDa1JFUkVSRVJFUkVSRVJVZXRndUlDSWlPaElGd3pBdjJBMmZGOStBTE95UE9LUTJLa2JYT2RjQnNlNHN4Z3lhQ202anREV24ycTZHaFJDMjFRRTZLRzRVOFFPWGFEazVFSE95WVdTa3djaEphMlZpaVVpSWlJaUlpSWlJaUlpYWhrTUZ4QVJFYlVWbW9yQXdpL2crL3c5R0dVSElnNkZRd1pqSndHU0xVa0ZIaVBVQUxRTjY2QVdXWjBOUWpzMkFmRituUklFMkhyMkQzYzFrTE1HQTRxajllb2xJaUlpSWlJaUlpSWlJbW9HREJjUUVSRzFOWG9JZ2NYejRKdnpMb3o5dXlNT2llMDZ3blgycFhCTW1BTElTcElLUExhWTFWVTFYUTBLb0JibHd5amRHMytDWklQY1B3ZHl6Z2dvT1htdzlUa2VrS1RXS1phSWlJaUlpSWlJaUlpSXFKRVlMaUFpSW1xckRBT0I3K2ZHREJrSTZabHdUZjRWbkJPbkFuYmVKZCthak5LOTRhNEdhbkVoVEU5RjNQR0N3d2w1NEZDcnMwRjJMcVFlZlZ1cFVpSWlJaUlpSWlJaUlpS2l4REZjUUVSRTFOWVpCb0xMRnNBMysyM29lM1pFSEJKUzB1QTg4eUs0enJ5SUlZTmtNRTNvUDIrRldteUZEYlNTTlRBRC9yaFR4UFIya0hOeW9lVGtRYzdPaGRpdVl5c1ZTMFJFUkVSRVJFUkVSRVJVTjRZTGlJaUlqaUxxeXUvaG5mVW05QjJiSTU0WDNLbHduajROemtrWFFraEpTMUoxQkYySHRxbkkya0todUFDaHpjV0FZY1NkSW5YdUh1NXFJQThhenE4ZkVSRVJFUkVSRVJFUkVTVUZ3d1ZFUkVSSElYWEZJbmhudlFWOVoyVElBSW9EenRQUGcrdXM2UkRTTTVOVEhJV1pBVCswa2pVMVd5Z1VRTis1SmY0RVFZQ3RaMzhyYkpDVEMzbmdVRUJXV3FkWUlpSWlJaUlpSWlJaUlqcW1NVnhBUkVSMEZGTlhMWVZ2MXRzSWJWa2ZlVUNXNFpod0R0eFRyMkRJNEFoaWVpcWdGaGRhblEySzhtR1U3bzAvUVpZaER4Z2Mza0xCMWpzTEVNWFdLWmFJaUlpSWlJaUlpSWlJamlrTUZ4QVJFUjBEdEtKOFZEMTdIMHl2Si9KQVRjakFkZllsRU50MVRFNXhWQ2VqZEMvVU5UOUNMUzZBVmx3WS9mVTdqT0IwUXg0MDNPcHFrSk1IcVd2UFZxcVVpSWlJaUlpSWlJaUlpSTUyREJjUUVSRWRLNElCK0w2YUFmOVhNMkJXVjBVZWsyeHdqRDBUcm5Ndmc5aXhhM0xxby9oTUE2RWRtOE5kRGJRTmF3RTFHSGVLbU40T2NrNnUxZGxneUNpSTZlMWFxVmdpSWlJaUlpSWlJaUlpT3Rvd1hFQkVSSFNzQ1FiZ1h6QWJ2aTgvZ0ZsWkhubE1FR0VmY3hyY0Yxek5rTUdSTHFSQjI3emVDaHNVRnlDMHVSZ3dqTGhUcEc2OUlHZm5RaG1jQjNuZ01BZ3VkeXNWUzBSRVJFUkVSRVJFUkVSdEhjTUZSRVJFeHlwTlJXRGhGL0I5L2g2TXNnT1J4MnBDQnE2cFYwRHEyaU01OVZHRG1BRS90UFdGVU5mbFF5c3VnTDU3ZS93SmdnaGJueXlycTBGMkx1UUJPWUNzdEU2eFJFUkVSRVJFUkVSRVJOVG1NRnhBUkVSMHJOTkRDQ3llQjkrY2QySHMzeDE1VEJCZ0h6WEJDaG4wNkp1YytxaFJqTXF5Y0ZjRHJTZy9Pa0J5T0ZtR1BHQndPR3hnNjVNRkNHTHJGRXRFUkVSRVJFUkVSRVJFUnp5R0M0aUlpTWhpR0FoOFB6ZDJ5QUNBTXVJa3VDLzhEVU1HYlpTK2J4ZTBvbndyYkZCY0NOUHJpVHRlY0tkQ3poNEJKVHNYY2s0ZXBNN2RXNmxTSWlJaUlpSWlJaUlpSWpvU01WeEFSRVJFa1F3RHdXVUw0SnY5TnZROU82SU9LeU5PZ3V1OEsySHJNekFKeFZHek1BMkVkbXkyT2hzVTVVUGJzQlpRZzNHbmlPMDZRczdKcXdrYjVFSk1iOWRLeFJJUkVSRVJFUkVSRVJIUmtZRGhBaUlpSW9yTk5LQ3UvQjdlV1c5RDM3azU2ckE4ZUNSYzUxMEpPV3RJRW9xalpoWFNvRzFZQjYzWUNodUV0bTRBVENQdUZLbGJMOGpadVZBRzUwRWVOQUtDdzlsS3hSSVJFUkVSRVJFUkVSRlJNakJjUUVSRVJQVlNWeTJGYjlaYkNHMzVLZXFZUEhDb0ZUTEl5VXRDWmRRU1RKOFhXc2xxcU92eW9SVVhRTis5UGY0RVVZU3RYM2E0cTRIY2J4QmdrMXVuV0NJaUlpSWlJaUlpSWlKcUZRd1hFQkVSVWNMaWhReHNmUWZCZGQ2VlVJYVBUa0psMUpLTXlqSnJDNFhpQW1oRitUREtEc1Nmb05naFp3MkJrcE1IT1NjWHRwNzlBRUZzbldLSmlJaUlpSWlJaUlpSXFFVXdYRUJFUkVRTnBoWGx3emZyTFdnbGE2S09NV1J3OU5QMzdJQldsQSsxcUFEYStsVXcvZDY0NHdWM0t1VHNFVkN5YzZFTVBRRmloeTZ0VkNrUkVSRVJFUkVSRVJFUk5SZUdDNGlJaUtqUnRBMXJyWkRCdXBWUng2UWUvZUErNzBvb0k4ZnlydldqbVdFZ3RHMER0T0lDcUVYNTBEYXVBelF0N2hTeFE1ZHdWd01sZXdTRTFJeFdLcGFJaUlpSWlJaUlpSWlJR292aEFpSWlJbXF5ME5ZUytHYTlCYlZ3U2RReHFXdFB1S1plQWZ1WWlRd1pIQXMwRmRyR29uRFlJTFIxQTJBYWNhZElQZnBDeWM2Rm5KTUhlZUJRQ0E1bkt4VkxSRVJFUkVSRVJFUkVSSWxpdUlDSWlJaWFqYjV6Qzd5ejNvSzZjaEZ3Mks4WTRaREI2SW1BeUpEQnNjTDBlYTB0RklvTG9CWGxROSszSy80RVVZU3RYM1pOMkNBWGNyOUJnRTF1bldLSmlJaUlpSWlJaUlpSXFFNE1GeEFSRVZHejAvZnNoUGZqMTJLR0RNUk8zZUE2NXpJNHhrNENKRnVTS3FSa01jb08xRzZoVUZRQW83SXMvZ1RGRGpsclNIZ2JCVnZQL29BZ3RFNnhSRVJFUkVSRVJFUkVSQlRHY0FFUkVSRzFHSDNQVHZobXY0M2cwbStpV3VPTDdUckNkZmFsY0V5WUFzaEtraXFrWk5QMzdMQTZHeFFWUUZ1L0NxYmZHM2U4a0pvQkpYc0U1Snc4S0RtNUVEdDBhYVZLaVlpSWlJaUlpSWlJaUk1dERCY1FFUkZSaXpNTzdJSHZzM2NSV1B3Vm9JY2lqZ25wbVhCTi9oV2NwMDlqeU9CWVp4Z0liVmxmMDlXZ0VOcW1vcWp2bDhPSkhicUV1eG9vMlNNZ3BHYTBVckZFUkVSRVJFUkVSRVJFeHhhR0M0aUlpS2pWR0dVSDRQdjhmUVFXemdFMExlSllPR1F3Y1NwZ2R5U3BRanFpcUFGb0c5WlpYUTJLOGhIYXNTbHFtNDNEU1QzNlFzbk90VG9iREJvR0tQeGVJaUlpSWlJaUlpSWlJbW9PREJjUUVSRlJxek1yeStHZC9YYnNrRUZLR3B4blhRem5hZE1ndU54SnFwQ09SR1oxRmJUMXE2QVdXMkVEZmQrdStCTWtHK1QrT1pCelJrREp5WU90ei9HQUpMVk9zVVJFUkVSRVJFUkVSRVJIR1lZTGlJaUlLR25NeW5MNDVuNEkvL3haZ0JxSU9DWTQzWEJPdWdET3M2WXpaRUF4R1dVSG9LNWRBYTBvSDJweElVeFBSZHp4Z3NNSmVlQlFxNnRCZGk2azQvb0FndEJLMVJJUkVSRVJFUkVSRVJHMWJRd1hFQkVSVWRLWjFWWHd6L3NZL25tZndQUjdJNDZGUXdhVExvU1FrcGFrQ3VtSVo1clFmOTRhN21xZ2xheUJHZkRIblNLa1prREpIbUdGRFlhTWd0aXVZeXNWUzBSRVJFUkVSRVJFUk5UMk1GeEFSRVJFUnd6VDU0Vi8vcWZ3ZnpVRFpuVlY1RUhGQWVmcDU4RjExblFJNlpuSktaRGFEbDFIYU90UFVJdnlvUlVWUXR0VUJPaWh1Rk9renQzRFhRM2tRY01aWmlFaUlpSWlJaUlpSWlJNkJNTUZSRVJFZE9RSkJ1RDdha2Jza0lFc3d6SGhITGluWHNHUUFTVk9EVUJkdjdwbUM0VUM2RHUzeEI4dkNMRDE3RytGRFhKeUlXY05CaFJINjlSS1JFUkVSRVJFUkVSRWRBUml1SUNJaUlpT1hNRUEvQXRtdy9mbEJ6QXJ5eU9QMVlRTVhHZGZ3bmIyMUdDbXB3SnFjU0cwb2dLb1Jma3dTdmZHbnlEWklQZlBnWnd6QWtwT0hteDlCd0dpMkRyRkVoRVJFUkVSRVJFUkVSMEJHQzRnSWlLaUk1K21JckR3Qy9nK2Z3OUcyWUhJWTVJTmpyRm53blh1WlJBN2RrMU9mZFRtR2FWN29SWVYxSFEyS0lUcHFZZzdYbkM2SVE4YWJuVTF5TW1EMUxWbksxVktSRVJFUkVSRVJFUkVsQndNRnhBUkVWSGJvWWNRV0R3UHZqbnZ3dGkvTy9LWUlNSSs1alM0cGw0QnFXdVA1TlJIUndmVFJHakhwbkJYQTIzRFdrQU54cDBpcHJlRG5KTUxKU2NQY25ZdXUya1FFUkVSRVJFUkVSSFJVWWZoQWlJaUltcDdEQVBCWlF2Z20vMDI5RDA3SW84SkF1eWpKc0Ixd1RVTUdWRHpDR25RTnErM3dnYkZCUWh0TGdZTUkrNFVxWE4zeURsNVVMS3R6Z2FDeTkxS3hWSThwVmROVEhZSlJFUkUxRVFkM2xpUTdCS0lpSWlJaUk1WkRCY1FFUkZSMjJVYUNDNnRKMlF3OVFwSVBmb21wejQ2S3BrQlA3U1NOVFZiS0JSQTM3a2wvZ1JCaEsxUFZyaXJnVHdnQjVDVjFpbVdJakJjUUVSRTFQWXhYRUJFUkVSRWxEd01GeEFSRVZIYlp4cFFWMzRQNzZ5M29lL2NISFZZR1hFU1hPZGRDVnVmZ1Vrb2pvNTJwcWNDYW5GaGVCc0ZvM1J2L0FteURIbkE0SERZd05ZN0N4REYxaW4yR01kd0FSRVJVZHZIY0FFUkVSRVJVZkl3WEVCRVJFUkhGWFhWVXZobXZZWFFscCtpanNtRFI4SjkwYlVNR1ZDTE1rcjNRbDN6STlUaUFtakZoVEM5bnJqakJhY2I4cURoVUhLc0xSU2tyajFicWRKakQ4TUZSRVJFYlIvREJVUkVSRVJFeWNOd0FSRVJFUjJWdEtKOCtHYTlCYTFrVGRReGVmQkl1TTY3RW5MV2tDUlVSc2NVMDBCb3grWndWd050dzFwQURjYWRJcmJyQ0RrbkQwcDJMdVNjWElqcDdWcXAyS01md3dWRVJFUnRIOE1GUkVSRVJFVEp3M0FCRVJFUkhkVzBEV3ZoL2ZCbGhEYXVpem9tRHh4cWhReHk4cEpRR1IyVFFocTB6ZXV0c0VGeEFVS2Jpd0hEaUR0RjZ0WUxjbll1bE1GNWtBY09nK0J5dDFLeFJ4K0dDNGlJaU5vK2hndUlpSWlJaUpLSDRRSWlJaUk2Sm1nYjFscWRETmF0akRwbTZ6c0lydk91aERKOGRCSXFvMk9aR2ZCRFcxOElkVjArdE9JQzZMdTN4NThnaUxEMXlZS1Nrd2M1T3hkeTFtREFKcmRPc1VjQmhndUlpSWphUG9ZTGlJaUlpSWlTaCtFQ0lpSWlPcWFFdHBiQU4rc3RxSVZMb280eFpFREpabFNXaGJzYWFFWDVNTW9PeEorZzJDRm5EYkhDQmptNXNQWHNCd2hpNnhUYkJqRmNRRVJFMVBZeFhFQkVSRVJFbER3TUZ4QVJFZEV4U2QrNUJkNVpiMEZkdVFnNDdOY2hxVWMvdU0rN0VzcklzVnlvcGFUUzkrMkNWcFJ2aFEyS0MyRjZQWEhIQys1VXlOa2pvR1RuUXM3Smc5UzVleXRWMmpZd1hFQkVSTlQyTVZ4QVJFUkVSSlE4REJjUUVSSFJNVTNmc3hQZWoxK0xIVExvMmhPdXFWZkFQbm9pSURKa1FNa1gybHBpaFEySzhxRnRYQWRvV3R6eFV1ZnVrSFB5ck00R3h3K0RrSkxXU3BVZW1SZ3VJQ0lpYXZzWUxpQWlJaUlpU2g2R0M0aUlpSWhnaFF4OHM5OUdjT2szZ0dsRUhCTTdkWVBybk12Z0dIY1dRd1owNU5CVWFCdUxvQlVYUUMzS1IyanJocWp2M1FpQ0FGdlAvalZoZzF6SUE0Y0NzdEo2OVI0QkdDNGdJaUpxK3hndUlDSWlJaUpLSG9ZTGlJaUlpQTVoSE5nRDMyZnZJckQ0SzBBUFJSd0xod3pHVGdJa1c1SXFKSXJOOUhtaGxheUd1aTRmV25FQjlOM2I0MCtRWmNnREJsdGREYkp6WWV1ZGRkU0haeGd1SUNJaWF2c1lMaUFpSWlJaVNoNkdDNGlJaUloaU1Nb093UGY1K3dnc25CUFZlbDVzMXhHdXN5K0ZZOEtVWSs3T2IybzdqTW95cUt1V1Fpc3FnRnBjQ05OVEVYZTg0SFJESGpUYzZtcVFrd2VwYTg5V3FyVDFNRnhBUkVUVTlqRmNRRVJFUkVTVVBBd1hFQkVSRWNWaFZwYkROL2REK09mUEF0UkF4REVoUFJQVlFHN0hBQUFnQUVsRVFWU3V5YitDOC9ScERCblFrYzAwb2YrOEZXcHhBYlNpZkdnbGEyQUcvSEduaU9udElPZmtXcDBOaG95Q21ONnVsWXB0T1F3WEVCRVJ0WDBNRnhBUkVSRVJKUS9EQlVSRVJFUUpNS3VyNFB2OHZmZ2hnNGxUQWJzalNSVVNOWUN1UTl1MERscFJJZFNpZklTMnJBY01JKzRVcVZzdnlObTVVQWJuUVI0NERJTEwzVXJGTmgrR0M0aUlpTm8raGd1SWlJaUlpSktINFFJaUlpS2lCakNycStDZjl6SDg4ejZCNmZkR0hCTlMwdUE4NjJJNFQ1dldKaGRlNmRobEJ2elFTdFpBSzhxSFdsd0FmZWVXK0JNRUViWStXVlpYZyt4Y3lBTnkya1QzRG9ZTGlJaUkyajZHQzRpSWlJaUlrb2ZoQWlJaUlxSkdNSDFlK09kL0N2OVhNMkJXVjBVY0U1eHVPQ2RkQU9kWjB4a3lvRGJKOUZSQUxTNkVWbFFBdFNnZlJ1bmUrQk5rR2ZLQXdlR3dnYTFQRmlDSXJWTnNBekJjUUVSRTFQWXhYRUJFUkVSRWxEd01GeEFSRVJFMVJUQUEvNExaOEgzNUFjeks4b2hENFpEQnBBc2hwS1FscVVDaXBqTks5MEl0eXJmQ0JzV0ZNRDBWY2NjTDdsVEkyU09nWk9kQ3pzbUQxTGw3SzFVYUg4TUZ6VU5JeTRSWlZWNy93Q09aNG9qYTRpYUtaQVAwVU92VVEwVE5TN0ZEc05sZytuMEEvK3gxMUdHNGdJaUlpSWdvZWFSNzdybm5ubVFYUVVSRVJOUm0yV3lRQitUQWRmcjVFRndwQ08zY0RBUnJGcXhDR3JTU05mRFBud25UWHcyNVJ6OElEbWR5NnlWcUJNR1ZBbHZ2TE5oSFRZQnI4blRZUjQ2SDFPVTRDS0lJbzdJTUNCMjJBS3VwMEhkdmg3cDZHUUpmZjRyQW9pOFErbmtyRVBCRFRNdEkycytCYitZYlNibnUwVVJJVFVlN2gvNEg1OFNwQ0JiOEFOUG5qUjVrazlIdThmY2haK2NpdVBTYkpsOHo4LzZYNFJnL0dXclJ5dGpYYXlEWHVaY2o3YWI3RVB4eElVeXZwODV4S1ZmZmpOVGYzd0Z0dzFvWVpmdnJQYS85NUVsSXUrNTJoSFp1Z1ZGMklPNVl3WjJLOWs5L0REbHJDSUxMbXY0NXFqMnhFUGV3Yy9KME9NWk9nbHE4S21uQkNmZjA2NkFNSDRQUTlvMjE3NWVIc1BYT1FzbzFmNEcyc1NocSs2SEdjSnh5RHRKdXZCdDYyUUhvdTNjMDZoeGlwMjV4djFjT0pmWHNCMlhJQ1RBRC9vVG5OQmZCNlViNjN4NkdNbmdrMUpYZnh4eVQ4WDlQSStXYVcrR2I5V1pDNTNSZmZpUFMvL0lnMU5YTFlGUWNiTTV5RzB6czJCWHRuL3dRWXZ0T1VGY3RpenMyN1E5M0lmVzZPeEJjdGlDcXcxUkRTZDE3SS9YYXYwSnd1aERhdHFGUjV6Z2lYaCtheU5hclA5TCtmQzhnU25WL0h1d09aTjc3UEd6SDlZVzZaZ1dBbGdsMnVNNi9xa1hPUzBSRVJFUkU5Yk1sdXdBaUlpS2lvNEtzd0RsNU9weW5UME5nNFJmd2ZmNWU3UitQMVFEOFgzd0EvOWVmd0RIaEhMak92Z1JpdTQ3SnJaZW9zUVFCVW8rK2NQYm9DK2VaRndHNkRtM1RPbWhGaFZDTDhoSGFzaDR3aklncFJ0a0JCTCtmaStEM2N3RUFVcmRla0xOem9Rek9nenhveExFWHVwRWtpTzA3QTdvTzQrQytaam1sMks0VFlMTlo1OVAxWmpsbkxDbFgzQWdoTlIzQkZRdGhsTlpSdXdDSW1SMGdWcFpGMTVuZURxN3pyb1IrY0IvOG43OWY3L1ZzL2JNaDlld0hZLy91dXEvWFFQcUJ2UkNjYnFSY2ZpT3FudmhIbmVQay9qa1FGRHRDT3pZbGRGNHhMUU5TejM0UW5LNzZCd3NDQkplN1lkLzdpaDFpUm50SUdlMGhacmFIMktFTHBBNWRJSFhzV3ZQdnp2Qzg4a2pjeFVoNzNsallCZ3lHZDhhck1BL3IzSkJ5elY4Z3BtVW1YazhjbmhjZmhCbndSeCt3eVhCTVBCZUNLTUg3MGNzeDU5cDZEWUF5ZkF4U1RCTlZULzVmazJ1eG4zZ3F4STVkb2UvWjJiajVvMDlENnUvK0R0L01OK0g3N0ozNngrZU5oV3ZhVmZDOC9COEU5KytPUDFoV29Bd2YzZUNhUXB1S1laU1hSaCtRSk1qSEQ0TVI3N3FpQklpSmIxc2ppR0tEeHJjb1FRRHNEZ2l5MHFxWGxmc05nakxpSkNqRFJrUGZ2d2RhVVg2RHo5SFNydzlTajc1SXZlYldCdGQxS05OWGpjcEhiNnZ6dVAyRVUyRHJud054elk5MWp4azJHbEtQZmpDcXF3RFRxSE1jRVJFUkVSRzFYUXdYRUJFUkVUVW5XWUhqOUdsd25Ib09Bb3Zud1RmbjNkby84bXNhQXZNL1JlRGJ6K0FZZXlaYzAzN05rQUcxZlpJRWVlQXd5QU9Id1hYQjFUQURmbWdsYTZBVjVVTXRMb0MrYzB2VUZIMzNkdWk3dHlNdy8xTkFGR0hybDEyemhVSXU1SDZEQUp1Y2hBK2s5YVJlY3l2czQ4NUM5ZXRQSVBEdFp3bk5TYi96S2NoWlEyQldsdVBnbnkrTU9pN241Q0wxdDM5SGNQRlg4THo4bitZdUdRQmdIejBSOXRHbkliUjlFNnJmZlJhQXRmanZPdXRpVkwzMG43amJEQWlwR1hCTm5nN25HZWNEaWgxbWRSVUMzMzVtZFNLd08rcWM1NWh3TmdBZzhNTzh1T05pQ29WaTNwMGZYUFlObkdlY0QyWDRhTWpaSTZBVkYwYlhtNUlHcVhzdmFPdFh4N3k3dmlGc0F3WkRhdGNSNnVwbHNSZmM0eEE3ZGtYNnJROUJURzhQd2VXT1A5ZzBZT3ZacnpaY1lIY0FoZzVvV2tMWFVnYVBndGloYzRQcXE1Tk5CaEQ5c1NxRDh5QTQzUWd1bVErb3daaFRBd3MvaDJQOFdWQkduQVQ1K0dIUWZscWQwQ1dkWjE4SzIzRjlvcDZYang4R3FBRzR6cm1zM25ONFhuODg2dXV0YlM2R0dmRERkZUZ2RU5xN0UrcUtSUW5Wa3dneEpRMXBOemE4bWFUbnVmc1JMRmdNVy9jK01BTSs2SHQvam4zK0RwM2hHSGRXNUhNMXYzY2tldWUzcmUveEFBREhxZWRFZEM3UTkvemNPbmZWeXpKU3I3c0Q2c3J2b1cwdGFmN3pDeUtneEE4ckJKWi9DMlg0YUNoNTQrQVlPd25hcHFMNDV3eHBDWWU4bXZMNmNDakI0WUt0M3lCclFWOVZHMzRDdXlOK2h3ZEJnSDNNYVlBZWd2KzdPWFVPVTBhT0J3QUVGczlyZUExRVJFUkVSTlFtTUZ4QVJFUkUxQklrR3h3VHBzQXg3aXdFbHkyQWIvYmIwUGZVdEdQV1F3Z3MvQnlCeFY5WklZTnpMNFBZc1d0eTZ5VnFKb0xEQ1dYWWlWQ0duUWczQU5OVEFiVzRFRnBSQWRTaWZCaWxleU1uR0FaQ0c5Y2h0SEVkTU90TlFMRkR6aG9DSlNjUGNrNHViRDM3V1lzL1J3bkgrTW13anpzTHdlWGZKaHdzVVBMR1FjNGFFbmRNOFB1NVVBWU5oMzNzbWRBMnJFVmc0UmZOVVc2WTFLVUhVcTYrQldaMUZhcWV1U2U4WUswTUh3TmwxQVNrQm9Qd3ZQenY2SGs5K3NJNTZVSTR4cHdPeURKTVh6WDhYMzRJLzd5UFlmcThFRkxTMFA3Wm1mVmUzM1grMVhDZGYzV0RhdmJOZmh1K21XL0MxcU52MUxIQTBtOWcyN1lCWmlBQVcrK3M4UE9HcnhyRy90Mnc1NDBGQkJIcW11VU51bWJNMnMrOENNcW84U2kvL2FvRzN6MXZsTzZGbU40T2dpUlozUnNxeTJCVWxrTVpPUTdHL3Qzd2Z2SS9HQWYzUXkvYmI5M0pYck9nK2N2blZWMjFMRzUzaGxoS3I1c1M4M201MXdDazMva1UxUHpGcUhyeHdaaGpNdTU4Q3JaZUErbzh0MzNNNlFDQXdOTDVTTDMrVGdoMUJVWmtCV1oxRlp4blhtUjFTSWxCTFZ5Q3dLSXZ3NDkvZWMySUNvTm8xa0tyUFc5c25YVkJWZ0JSUlBVN3o4QThiTDV4WUErcW5yMFg2WDk3QkduWDNZN3l2YnVnNzl4Yzk3a2F3UEJXby9yMUp5S2VjMC8vSFFSWENnTGZ6RUlvUmpnTEFMU3RKWkE2ZFVmR3ZTOUFLeXBBNWNOL2pUbE82dEFGcm1teFF3UjFQVjhYeHlublJEeFdWeTFybFhDQm1Oa1I5aE5PZ1ZGMklHYTRRTXpzZ05Ucjc0eDYzdGE5TndBZzlibzdZQjRXWkRFTzdvUG5KZXYxU2hreEJtazMzWjl3UGZhVHpvRDlwRFBpanZHKzh5ejg4ejVPNkh4TmVYMklSU3RaaThxSGJtblFuTGl2d3pVL0c4cnh3eUMyN3d3MS8zc3JCSEhvejI3Tno0emdUb1U5OTJSQUR5RzBiVU9kWVNYRFU5bmswQllSRVJFUkVTVVB3d1ZFUkVSRUxVa1VZVC9wZE5qSFRFUndhUjBoZzBWZndqN21OTGltWGdHcGE0L2sxa3ZVeklUVUROaFBQQlgyRTA4RllDMldxa1g1VnRpZ3VCQ21weUp5Z2hxRXRtNGx0SFVycmZudVZNalpJNkJrNTBJWmVnTEVEbDFhKzBOb05rSnFCdHlYL1JHbXo0dnF0NTVPYkpJa3dmMnI2eElhV3YzMk0xQ0dqWWI3c2o4aXVHb3B6TXJ5SmxSYlMyelhDZWwvZnhpQ1lrZmx3MytMYUxudSsvUjFLRGw1c0krZEJIVjlJWUtMdndvZnMvWG9oOHgvdlFJQU1FcjN3Zi9OVEFRV3pMWVdiMjAxL3lrYTBxQVcvQkR6dW5MV0VBZ3BhUWh0TFluZEFyNGUrcTd0RURQYkkrUGVGK29jNHpoOVdzUmp0ZUFIVkQxMUYrd25uR0o5REgyT2gvdVM2Mk9mZisvUENNUzVnN2N4cEo3OVlNOGJDN1ZnQ1VMYk53S21hWFdxT0xUN2dDaWl3Ly9tdzZnc1EzQnBDeXp1MXJIb0YxNmdOWXk2RndiTnV2ZFhGMUl6WUI4NURrYnBYbWhyVnlEMU4zK0Y2RXFKVzRxU2sxZm5zYm9XWWcvKzVaTDRkMkRIa1A3WC8wQWVNcXJPNDFweElYeWYvQSt1aTY1RitzMzNvL3lmdjRmcDlUVG9HakdwZ1lpUWtmMkVVeUM0VWhEYThwUDFHbEh6K1JUY3FWSFhrMm9XeitQUk5oWkZkVHBKLzh0RHNQWE9pdGtCSlJiM1JiK0ZZL3hrVkQ3eWQ0UU9EVlZvamJnN3ZoR2ttZ1ZxdmE2dEhrUUpVb3ozQmNGdXR3NW5kb2p1SW1CRXQrczNTdmMyZVhGZmJOOEpVcmRlVFRwSFBGR3ZENjBnNC8rZWpnaGdLWG5qME9HbGNSRmpEdDR3RFdaMWxSVWVrcTNPUTVrUHZGcm5PVDB2L3lmaXZZS0lpSWlJaU5vV2hndUlpSWlJV29OUUd6SlFWMzRQNzZ5M2ErOThOQTBFbDN5TjROTDVzSSthQU5jRjF6QmtRRWN0c1VNWE9DYWNiYlc3TjAzb1AyK0ZXbHdBclNnZldzbWFxTGJRcHRjRGRjV2ljQ3R5c1VPWDhCM0tTdllJQ0trWnlmZ3dHc1U5N2RjUW5HNzRacndLMDFPWjBCelhsRXNnZGU0T1kvOXVpSjI2eFIxcitxcmhtL011M0pkY0QvZTBxMUQ5eHBOTnJsbnEzaHNaZHp3T0lUVUR3Y1h6SUxqVDRCZy9HVUpLR3NTVU5BZ3BhZUVGMEpRci93U3R1QkNHcHliVUlFblExcStDLyt0UHJRQkJ6ZjdiWW5vN1pQNzdkZmkvL0JDKzJXK2o2cW03WWw0MzgvNlhZWlNYb3ZMZmYybDh1M0M3QTlXdlBacndjTDEwTDZSdXZTRFhMR3JiVHp5bHpyRmFVVUhUd3dXaUNQbjRZVkR5eHNLZWUzSTRQQk94RlVDQzJ4b2M2UndUcGdBMkdmNXZaZ09taWJLYnA3ZklkUVM3RTJaREY3N0YrcnVqK09hOEN6bHJDTFF0UDhFTStDRDE2QXNJUXZTcDB0c0JBS1QyblNIMTdCZnpYS2JQRzkzRjVmL1p1Ky93S0tyOURlRHZ6T3pPOXQwazFOQ0xWQkZCUUlvSVVrUVFKSW9YRkFVVmU3dDJ4Zkt6WFh1SGE3MjJxNEtpS0dvb0tseUtGQ2tDSWtVcENpcElEK25iZDJaK2YweXlaTm5kWkRlRlRlRDlQTTk5cnBsemR1YnNKanRaY3Q3elBiSkpEeEtwS29vL2VEbjh2cktPbVFUcitaY2c3L0diWTI0elV5NGxGQjB5S3Bsb1R6aDhWQklxMFlvTHF5MndsQXhETTczeWlPbU1zMkJzMzBVL2RrcG4ySy9TVitlSC92NFR1WGVQajNxYzg5YkhJUGNhZ0lMbjdrNG9OT0JmdXd6dVQrTUhrUkpoSG5vaDdCTnZxOUk1SWlSeWZ6aE9nbHZXUVF0RmJqTmpiSC9hMGUxYUJCSFc4L1RBaW4vTmtwamJRaGhQNmF6L0hndWRHUGMwSWlJaUlxS1RGY01GUkVSRVJNZVRJRUx1TlJCeXI0RUkvTHdLbnV4cENPM2FwcmRwR3Z3L2ZnLy8ycVY2eUdEMEJIM3lndWhFSlFoNjJmem1iZlRTNTRxQzBLNnRKV0dERGZxKzFrcmtaSWFhYzBDditMRjBIZ0M5N0w3YytRd1lUKzBCWTRldUVNeVdWRHlUQ2dsV084d0RSZ0FCSDd5THNoTjZqTlM0R2F4WkU2RVc1TUl6NTJQWXI3bTN3c2Y0bHN5RjljSXJZTzUvSHR5ejNrOTZCZmV4MU1JOENDV3J5MDM5aDhIVWYxaGtCMDJENXZWQXpjdlJ5NU5mY3c4S3B1Z2x5a04vN2tEQnMzZEZuVk53dUNCWTdlWGUzK3hYM2dGSUV0d3ozcWpTUHVUdys4SmJSQWhtSzh4REw0UjMvdWZoQ1h0RHV5NUF3SWZRWDcrSEgrSzQ3bjVBRUJEY3RoRUZMejhRY2JxMEIxNkJvWFVISFBubnhkQzh4VEMwYkJmZWs5N1l0ak1BUUQ2OWQzZ2xkYXl0THdTekJYTEpLbmxqKzlQZ2VrQXZpNjhjM0F2bDRGNUlqWm9tUHpsZTJ4bU5zSlJVaWFqcFV2b1pMOCtvbVJOckdncGV1ai84WmZxamI0WlhhY2RpSFhNVnJHTmliK1ZSV2lHakxOdkZWME9zM3hqZWVUTWlmaDVEdTdZQlJobU9LKzlBL3BQVk4zRnR1L3lXaFBwVnRDVkxUVE8wUEVVZlIrY3p3c2VrUnMwZ05Xd0tBQWhzWGd2ZndxOVNNcmFLbkVqM2g4STNuNHo2ZlpMMitGdmhxZ2FtTXdkQ2JOZ0VnWjlYb2VpTjJOdE1PRzU0QUthR1RhQXhYRUJFUkVSRVZLY3hYRUJFUkVTVUluSzN2cEM3OVVYd2wvWHdaRTlEY1BzbXZhRTBaUERqOTVDNzk0TTFheUlNclR1a2RyQkV4NE1rd2RDdWl6N2htM1VGRVBBaHNIVWpncitzUitEWG4yS3UybFgyN0lKM3p5NTQ1MzhCaUNJTWJUdVhoQTNPZ1BHVVV3RkpTc0VUaVdicVBRaVFUZkN2WGd6TlU1elFZK3hYM3dNWVpiZy9maDJhR3IwS05CYk41MEZnL1FxWXpob0dVNjhCOEMycDJzcDZyYWdBN3MvZWhtQzFReTNNZzFxWUQ2MHdEMnB4b2Y3ZjdrSzl4TGdrSWYycDkyRm8zaFpTUFgzaVRCQmp2L2FsRTJ0cXpzR1k3WmJoWTJIczBCVlFRakQxT2dlbVh2R3JCeHdydUdzYnZOOThHclBOZHZrdGV0VUZTWUluZXhvRWl3MnV1NTRHUWtIa1AzVTdsQU4vdzlDcVBVejloZ0lBeExTTXFQTC9vaXNEV2xFQnRFSjlCYmQ4ZW05WUw3NDZjdnpuamduL2Q5bkpRL09nQzJCbzBWYWZySlgwZjRwcjdpSjRGOCtHLzhmdm9lemVDY2QxOSt1VGh5V3J4VzJYM2doVGovNHhuNCtoVlh0a3ZEQTk2bmplbzdHM2NVaVU0NFlIWXg0WDdBNzl1bTA2eE8wVHF6dzlBRmdHWitubDZWRm1ld1hvUCtQbVBvT1RIbVBldjI2Qjh2Y2ZNZHM4WDM0QUxaRGNmdTdtZ1NPVHJoaFUvUEZyTWU4dnBqUFBnYkZEVi9pV3pFRW96aGpWUS9zanZwWjdEWUJsK0Znb3UzZkNQZXUvRVcyQm4xY2g4Tk1Qa004NEMrWUJJK0JiOW0xUzQ0ekhNdlNpeERyR3FNNXdQQms3bmc0MTl6Qnk3N3dFWXNNbXlIaGhPdncvTEVEUk84OVZ5L2xEZi8yTzR2ZGZSQ2pacWhBeEJMZitqT0lQWGtId3R5MEFhdjcrRUl1aFdXczRiNDg5dVIvL1FWWDcwNkJnTUlhZnB5ZDdXdnlPcFJWQ2pxbUFRRVJFUkVSRWRRdkRCVVJFUkVRcFpqeTFCMXluOWtCd3gyWTlaRkN5MXp3QUJEYXNSR0REU2hpNzlJUTFhMkxLVnhBU0hWZXlHZkxwdlNHZjNoczJBRnBSUGdLL2JrRHdsNThRK0dWOWRGbHhWVVhvdHkwSS9iWUZ5UDRJZ3RrQ1k0ZXVNSjdhbzl5OTI0OEh1WHMvQVBxSzVVUllobzJCc1VOWEJIOVpELythSlpCN0RVajRXdjROSzJFNmF4amtibjJySEM0QW9BYzNLcUlvS0h6algxQ1BISUxtTG9MbUxvS1UyUUtHVnUwUjJudDBnbFcwT1dFZU1ob0FJbzZYTXJUcEJOdTQ2L1F2VkExeXQ3NkpEVklBWURBQ2tvUllkUTdrSHYxaEhqQUNvVDkzd0ROWFg5bXVlZDBvZXZ0Wk9HLy9GMXozdm9EOEoyNkZmZEpkZ0NoQ0t5NkVsTkZRbjFndEtVOFBVWVRveWtEb3J4M2g4L3ArK0IrQ096WUQwQU1rNXNHajRmN3NiWVIyYllYVXNBbHNZNitGc2VQcEFCQ3V6aEg4ZlF1QzJ6YkNtblVGUW50MndmTkZtYjNKU3llckEvRlhKcGRXa3FncHBlR0tlTVI2aldEcTF5anhFOHBtV0VkR2w2MEg5T29XZnFPY3pQQUE2TnNLeE9OZDlIWFNGVHZrVTN2RURCY1l1NTRKYy8veklvNFZ2ZnM4RVBESFhIVU9BSExuN2dBQTMvTHZFTnE1dGNKclc0YVBoZTJTRy9TeEw1MEhVOC8rRUowWkVGenBFSjNwRUYzcGtCbzNBd0RZeGwwUC8vb1YwTnhGU1QyL1dISW1sZjk5TG1XZmVCdk1KVlVuamplcGNYT0k5UnZEdjNKaHpIYkI3b1Q5OGx0anRobmE2S0ZNMnlVM1FQTjZvdG8xbndlZTJkUGhtS1JYVnpIMUdsaE5vd1pNUGZxajhLMm5Vbk4vc05tUCsrODd1ZWNBU0kyYXdyOW15ZEZxWERFSXBhRUpWaTRnSWlJaUlxclRHQzRnSWlJaXFpV003VStENjk3bkVmcGpPOXhmdkJjUk1naHVXWWVDTGV0Z2FOY0Z0bkhYTVdSQUp5WEJrUVpUNzBGNkZRQUE2cUY5Q0d3dENSdjh1Z0ZhVVg1RWY4M25SV0RqR2dRMnJrSDhxY2pqdzNpS1hoSzdkRVZyZWFRV2JXRWJkd01ROEtQNHd5bEpYeXYwMnk4bDF6dzE2Y2ZHSXRpZHFQZnFseFgyODY5WmdxSzNuZ0tnVDZ4YWhvOUYydU94OXpCWGN3NGlzRDR5YUNGbU5JRHpuNCtGViszbVhIdGVySWZHSkxWb2kvUW4zb25aSm1ZMGhPUHFlNkI1M0NoODdmR0lyVFlDRzFiQy9kbmJzRjE2STV4M1BnWDF5RUVFamh5RWN2Z0FMTVBIUXNwc0FXWGZYL28xbXJVR0pDbGkvM2IxeUVHb1IvUUtES1VWWmtKN2RpSzRiU09rUnMxZ0dYVlp1Szk3K212dy9iQUFtcWNZZ3QwSmE5WVZVV01WREhxWi9kS1Y5KzVQMzRyYUI5NzEwRlFZMjUrRzBKODc0cGJKRit6TzhsK3dlRlFWT1RlT2l0bGtiTmtPcm9lbUlyQitCUXIvODNUTVBta1BUWVdoWmJ1SVk3YUxyb0RnU28vWjM3ZDRObnlMWjFkdXJISFl4a3dxZDJWM0xQR3FGaGdhTncvZmIwb1ZmL0J5dWVlWE1sc0EwTXZZSjBKMHVNSXJ1dTBUWTN3L0F6Nm8rYm5oa3ZpMmNkZWgrTDh2SjNUdUdpZWJJZHBxSnV5aXFRcE0vWVlBQUFLL3JJL1pSNUROY1N0N0FBRDhQc2hsdGxNb1N5MHFnSGZCTEJoTHRpQ29ib0pScnZIN1F5ekI3WnRSOE15ZHlZM1Y3a1M5MTc5TzZqRmwrVmN2Z3JKL041UURmOE15YkF3Q20zNkVjdUR2Nkk2bDFXd1lMaUFpSWlJaXF0TVlMaUFpSWlLcVpReXRPNFJEQnA3c2FRaHNXQmx1Qy8yMkJRVlAzUTVqaDY1NkpZTVVyOFltU2lXeFlST1lHemFCZWVCSVFOT2cvUDBIQXIvK2hPQXY2eEhjdmdtYUw5WWE5dU5QZEdWQXNEbWcrVHhRY3crWDMxazJ3M256STREUmlPS1BwaVk4UVZtV21uOEVtdGNOd2U2RVlIY212WW83SmxHRWV1UWdmRC84TDdySmtRYnpvRkZIUzE0RGNNOTRFNkZkVzJGbzNSR0MyUkkrcmdVRFVBN3VoWC9WSW1qZW81RVB3ZTZFNjc0WElHWTBxUHBZeTVJTWNONzZLQVM3RTRXdlBncjE4UDZvTHQ1dlo4TFFyQTJNcDU2QjR2ZGZncEo3R0tZejlFb1RoallkdytFQ1k4bmU0c0VFVnFNRFFHRHJCaFMrOWhqTS9jK0QzSzB2QWx2V1ZyZ2xobUN4QWtEY3lXdER1eTQxRnk0VFJYM1N6eDk3NGpJOEpsV04yeWRjNWFHRTFMUVZMT2VOaFZxUUMrV3YzMkhzZW1aay81SnFFMGtMK0tPdVZlcllTZ01KaVZNOXdidm9hM2lYemdNQXBOMzNBZ3dWQkhZRWh3dFNrNWJRUEc1bzhWNmpZNit4OEd0SWpacEN5VHNDTlQ4SGF0NFJRQWtDZ29qZ3JtMVFEKzNUeisxTVI3MlhQb0hjcFJjRWl5MkpKeGViNDdySkNmVXp0TzBVdDgxODFybXdYNVhjUkhhaTFMd2NGUDc3VVpqNkRFSGc1MVd4KytRZVFzNzE1MWQ4TXFNTUtiTTV0T0lpcUxtSElwb1NlandBeTVBTFlidmtlbmptZkF6UG5JOHJma0FGMy8rYXVEK2tVdkNYOVpDNzlvYnQ4bHRoSHJJSCtZL2ZIRjFocE9TOXpzb0ZSRVJFUkVSMUc4TUZSRVJFUkxXVW9YVUhPTzk0RXNxZVhYQm5UME5nM2JMd1pFcHcreVlVUEg4dkRHMDZ3Wm8xRVhLM1Bpa2VMVkdLQ1FLazVtMWdhZDRtWEY0NnRHdHJTZGhnQTRLLy94S3hZdjE0RXVzMUJBQ29SdzVWMEJOd1RMb1RVbVp6Qkg1ZUJkK2k3RXBmVTgwOURLbXBEV0o2QXlqVkVTNEFvQncrQU0rczk2T09TMDFiNmVHQ1kvalhmQS8vbXU4clBLOWdkOEoxNy9PUU1sc2dzSEVOREUxYlFhemZDRENaRXg2YklKdGlIamYxR2dCRDIwN3cvdTlMQkRhdGhlQktoMWFRRjI0M3RHb1ArNFJiNGY3aVBiaG52ZzIxSUJjQUVQejlWd0NBZkZvditGZk1Cd0FZdStncm5CTXBkUStVVk5ZNHRBL20zb01UZng3bWtzbERmK3hnakczTUpIMWxzOVVPU0FZNGJuNEVnWjlYeGkwYm54UkpxdlpKUDh1UUxFQ1M0SjcrR3VTZVowZTFPNjY1dDhKdEdHTEplL2c2S0x0M3htdzdjdGVsU1FkcVhQYzhGM3NGdTZMby93UGloaG5LTXBVOFI4RnFROXI5TDZQZ2xRY3JISXVhbDZOWDFDakRNdXhpMkM2L0JlNlBYNGQzd1N6OThvVjVLSGpoUGdSM2JTdForVjIxSU02eFc0NElWbnQ0UzVDSTQrVzlENVZRaFpQb2xhWDV2UWp0Mm9xOEI2K09XdWt1bUN3d25Ya081RzU5RU55NXRjSjdwYUZwSzZROS9oYjhLK2FqNkozbklodkxqRjl3dUdCbzJRN0szaitoNXVWRTlpc2RRelU5NTVxNFA5UWt4MVYzUWd0R2ZoK2srbzBqdmc1c1dnUC82a1V3OVJrQ3g0My9oOEpYSG94NDM1UnVpNEFnd3dWRVJFUkVSSFVad3dWRVJFUkV0WnpVdkEyY3R6NEtaZjhlZUdaUGgzL1ZJa0JUQVFDaFhWdFIrTXFEa0pxM2hTMXJZbEw3c2hPZDBDUUpoblpkWUdqWEJjaTZBZ2o0a0hOZFlpdFVxMXZweXYyS0pvUXNJeStGcWQrNVVITU9vT2p0WjZ0MHpkSnJsYTBhVUZXQ3hhYS9uc2VRR21SRzlyTTVrUEg4TkFSLzI0TENLZjhYOHp5bVBvUGdXL29OeExSNmNOMzNBcVRNRmdodTI0akNWeDlCeHRQL0JRRFVmL3ViS28vWnYzb3h0SUFmd1Y5L1F0b0RMME93T1ZEdzdGM2hDaEtXOC80QlE3c3VrSnEwUkhEYnh2RGpsTDEvUWkzSTFZTmJKYVhJNWRQUGhGWlVnTkR1MzZzOHJwakNxNnNMWTA2K3lXZWNCV1BuN3ZCOC9SR3NGMTRCTVMwRFVzTW1NUFUrQjJKR1Ezam5mbEtseXd0R3VkckxsZnZYTG9OZ3RzRC80L2N4d3dXQmphdkRnWTVrYUlYNWNkc0Vrd1ZhTVA2ZTlER1ZxYnBSRmVaejlKQk5jTk9QTUhZOUUybi85eW9LWHJ3UGFzN0JhamwvY01mbUtwOURPYkFIZ2xGRzNzUFhSUnhQZitJZFNKa3RjT1NXQ3lPT1cwYU9oN25QNEppcjVYM0x2b1Z2MmJkVkhsTzVTbjRtQlpzanZBV0MzR3VBL25sSFZhR1VWSGFvRG5MbjducGdaLzF5RlA3NzBXbzdiN1dvNFA1UTArUmVBeFBxVi96ZmwyRm8zUkh5NmIxaHZmQUtlTDc2OEdoalNiaUFsUXVJaUlpSWlPbzJoZ3VJaUlpSTZnZ3BzemtjTnp3QTI1aXI0UDd5ZzRpUWdiSm5Kd3BmZSt4b3lLQm5mMENvbnNrU29oT0NuUGdxK0JwVHpzSm51VnRmMk1aZUN3U0RLSHoxTVdqdW9pcGVUQ2k1cGxyRjh4eGxhSGtLMHY3djN3bGNXdEMzWkRpbWRMdmdjTUZ5M2o5Z0dYSWhCS3NOb2wzZmExN0tiSUhnbG5Vb21QcEl4S1NaOTl1WkNZOU5kS1RCMUg5WXpMYkFUejhBQVB5ckZzRjIrUzFJZTJncThwKzVVOSt2dmM5Z3FIazVNU2RJQSt1V3d6d2tDNll6endGRUFZTFpDdCtxT2ZxMkFOWEljZDFraUJrTklkWnJDTUhtaU5nS0owdzJ3VDcrSm1pZVluai85eVdzRjE0QjljZ2hGSDA0QldtVFg0SnQ3TFVRSFM2NFo3eFo2WEVJSmd0Z01NQis5VDB4MjBXSEN3QmdhTjArYmgrcFhxT0lyNE5iTjVTN2pZUi85V0w0VnkrdTVJaGp5M2g1UnJXZUwxRnlyd0V3dEdvUDVlOC9VUERTL2JDTnV3NldrZU9SOXNqcktIaHhjdHhLQzhiTzNjT1RycVdrSmkzQy8zOXNSUVhONjBIbzkxOHFQYzVrZzB2ZWVUUGduWmVhMTFRd1d5Q2ZjUlpNdlFkRFBxMW4rSFZTRCsyRDU1dFA0ViszSExhTHI2NDRpQ1RvOTBOVDM2RXdsWmtrejdsMURCQTRXb1ZBYXRvYUFCRDYrOC80NTVJTTVWZFZVWlJxRGVra2RIOG93OUMwRlp5M1BwYmNSUXdWLzJrdzk2N3hVSXNMSW82bFBUUVZocGJ0SW81cFBpK0szbm9hYVkrOENtdldSQVMzYlVKdzZ3WUFnR0RVZzFwSmgzK0lpSWlJaUtoV1liaUFpSWlJcUk0UkcyU0dRd2FlT1ovQXQySit1Tng3T0dTUTJRTFcwUk5nNmpPNDJsWmtFbEhsbE82OVhsNFZBV3ZXUkQwUVpCU1I5dmhiY2ZzSnJuVFUvK3FRbElVQUFDQUFTVVJCVkZDZmpJMVo0cnUwWCtuZTNGNVBaWWNkSmZUSDlwalhreG8xaGZQMkorSSt6bkJLWjVnSGpvUzV6MkJBTmtITk9RajN6UDhjbmRBWEpYaG1UNC9hdHNMOWFmelhJV29NTGRyR0RSZVU4aTZZQlJpTnNJMjdIbWtQVFlWeStBQWdpbkRQZWovbVpLQnZ4UUtZaDJUQmV2NDRsSVkxL0tzV0pUeW1SR21xcWs4d0ExQU83b1g3cy85RTliR1B2d2xpd3lad3ozZ3pZbDkyWmM4dTVEOTNOOUx1ZnhtVzRXTWh5Q1lVZnpnbDZURUlacXUrSDdva3dUeXcvQW9mWXYzR0ZmYUpFSWhmUXQ3UXBxTWUza2lDRmdyQzg4VjdjZHQ5aTdLalY5bUxJZ1RKRUhkUzA5UnJBTVJqU3J3blEzQzRZSi93VHdDQXAyUWkzajN6SFFENnl2KzBCNmVnNElYN1ltNnA0ZnpudnlCWWJWSEhBY0E4NkFLWUIxMFFjVXpadlRPcTZrQmNzZ20yTVpNUzZpcW0xd01rQ2JaTGIweW9mL0RYRFFoc1dwUFlPQ3BKN2prQWp1c21Bd0RVbklNSWJGd044NUFzQkhkc2htL0pYQUJBNk0vZjREZVZYNkZGc0RzZ2QrME45Y2pCOEpZbitrbVZpSDZHRm0zMWMvNnhQZTY1ckJkY0R1c0ZsOGR0OTY5WmdxSTM0dDhQazVYSS9hRXN3ZTZNMnZLaVdzYmg5MFp2QnhGbnE1RFFycTN3enA4RnkvQ3hzRjA4Q2ZsUDZ1RUNHR1g5L3hrdUlDSWlJaUtxMHhndUlDSWlJcXFqeEFhWnNGOTl0MTUyZHQ2bjhDMmRHMTcxcSt6ZmphTC9QQTMzVngvQU91b3ltTThlenBBQlVZcVVsdUFYTStMdmthN201VUF0cjd5M3lRelJsUUdvS3RTY0EvcGpDdkxpZHBjeUdwYWM5M0FsUmh5YjV2ZEIyVnZPaXQ1ang5Q29LZEtmZWc5U00zMDFzTDdhK0RNOVZGQW1TT0Q1Nm9OcUcyTkZ2UE0raFdDeHdYckI1UkF6R2lLMGN5djh5NytMMlRlMGF5dEN2MjBKYndVUit2MVhCTGR2cXZZeHVUOStIWjR2L3dzdEZJSldsQStwZVJ2WXh0OEUzNG9GVVBic2hOeTlIOHlEUjBNNXVCZmUvMzBWOVhobHp5NFV2SEFmWEErOEFqR2pvUjRTU0pLWVhnOEFFTnl5RG9WdlBobXpqNkZGVzdnbXY0VEFocFVvZXZmNW1IM1NKcjhFcVdTQ05oR0c1bTFnR1RFdXVjSDZmVEhEQlVYdlBnZkJaSVp5WUc5a3hRNkRFYzViSGdFTUJuMmJEa1dKZXF4My9oY1F6RllJWm90ZWRqNFpSaG5PV3grRG1GWlAzM04rNWNKd1U5bUFnZXZlNTFIdy9MMEk3ZG9XOFhEM3JQZjBMU25LbnJKRFY4amQreUd3WVdYVXo1eGF6cFlReHhKa1U5S3ZiOEw5VmFYR3d3V2gzYjhqOE5NUDhDMlppOERtSHlFMnlJUjVTRlpFSDkvM2MrSDdmaTVNZlFaRDgvdGlydXczdEdvUHVXdHZCSGRzamgvSU1sc2duOW9EVU5XSUxWS09wZXpmQTJYLzd2aGpQdWI3VzFVVjNSK09GZHkrQ1FYUDNKblVOUVM3RS9WZS83cTZoZ3dBY0plOFJ6M1pIeDI5VHNuUE9Tc1hFQkVSRVJIVmJRd1hFQkVSRWRWeFlrWUQyQ2YrRTdiUkUrRDViaWE4QzdQREswWFZRL3RRL1A2TDhNejlSQThaOUI4V1ZYNlppR3FXbXBjRHpldUdZTEZCVEs4UE5TOG5xay9odng4cDl4eHlyd0Z3M3ZvWXRLSUM1TjQ3b2R5K1l2MUdnTWtNTmY4SU5JKzdTbU12Uzhwb0VIUGlVWFJseEI1SGVuMGdyUjZDbTlmQ3UvQXJCRGF1Q2E5MEZWMFpVQXR5eTcxZWhhWE95eW9wZTU0SS8vTHZZQjArRGpBYUlib3lJR1kwaEpwN0tHWmZ6L3haY0phRUN6emZmSmJZVUF4R3lOMzd3ZFIzU0VMNzBXcytEelRmMFFvVGhpWXRZQmsrRm1KR0EzaG1UNGZqeG9jQVRVUHgreS9xb1l3WVFiSFFuenRROE15ZENQMzlSOHpKODRwSWpacnA1OW0vTys3a2V2aG5LUlNLMzBkTi90b0E0Sjd4SnJ4TDVsVFlMK1BKZDJQK3ZEbXVtNHpBNW5Yd3IxNEVxWEV6bUlka0liRHBSd1EzcjlWZkQwR0EzTFUzSERjOEdITlZ1WnFYQStjL0g0ZWhiU2ZrUDNZVDFQd2pDWTFic05qZy9PZGpNSFk4SFZwQlhzelFoWHZtT3hDc0RwZ0hqZElEQnMvZGc5Q2ZPOEx0dm9VeEpuVVZCWEwzZmdqK3VrR3Z1RkZKV25FaGNxNlBYMlZDdERsaG4zUW41STZuUXd1RklKaXRVSE1PSUxoOUU0by8rMDkwQllpeVFxSDRiZFZFMmIwVGhWTWZyckNmbUZZUGptc25BNnFDL0tkdVIraXYzNUsrbHR6emJFQTJBWm9HUTR1MmNZTkUvaldMNGZucXc2VFBYNm82N3c5RnIvK3IwdU9vY2NGQTFEWXRnbXdDQUdnQmhndUlpSWlJaU9veS9tV1ppSWlJNkFRaHVOSmh1K1FHV0VlT2gyZmVqTmdoZzY4L2hIWGtlTDJrOVRFckpZbW81b1IyYm9XeFMwOFkyM2VCZjgzM05Yb3RZK2xLKzk4cXZ5OTdMR0tEeHJCZGRGVjBRNXlKZmVYQUhoUysvQ0NVZzNzakcyUXpNcWJNaEcvNWQvcUVlUnorOVNzU0hwdGdjMEErdlhmRi9hdzJPTzk4Q2pBYW9lejlFMUxUVm5EZC94SUtucm85T3V3Z20yQWROVDc4cGVYY2l4RFk4QU9ncW9naVNYcVlBb0R6bjQrRlExeit0Y3NTZmc3aFV6VnNDZ0JROXUyR1pkQUZFTXdXK0JaK1ZlNXFhZ0FSRTlaUUZJUisyNUp3cFFuREtaMzFoKzNmay9SNHE0TVdDa2FYWEUrUThkUXpZT3AvSGdTVEdmN1ZpeURXYXdqTHNJdWhlWXIxY0lHbW92Q05KNUQyMEZTWWVnOHEyWmJqYlFCNkFFWnExQlRCYlJzUituTUg1SjVudzNuSGs4aC82clp3SmFCNERLMDd3SEhqUTVBYU40TmFrSXVDWis2Q0ZxZWFTUEdIVXlDbVpVRHUzZyt1KzE1QS9yTjNRZGtkdmVvOEdaclBpK0RtdFJWUHBNZDVYZVZ1ZldHLzZrNUEwNUQvNUcxd1hEc1pVbVlMNVAzclZyanVmZ1pwRDd5QzRnOWVRWERINWlxTjgzaFE4NCtnK0pQWFliL3lEamp2ZkFwNWo5d0FyVEIrWlpjb2dnREwwSXZDLzIyZmREZnlIN3NwWWxLL1Ntcm8vbERYQ0daOXV4NEV5d210RUJFUkVSRlJyY2R3QVJFUkVkRUpSckE3d3lFRDc0Slo4Qzc0RXBwWFgzR3E1aDVHOGJSL3d6MTdHcXdqTG9GbDhHakFaRTd4aUlsT2ZQNE5LMkhzMGhOeTk3TnFQRndnZHo5THYrYlAwZVhCcXlLNGZYUE1jdHRTMDFaSWYvcjlxT05xZm01MHNBQ0FhSGNBb2dpcFhzTnlyMWYwbjZjVEhwdlVvbTJGNFFMQmFvZHI4b3VRTWx2QXQzUWVpaitjQ3RlOXo4SFlxVHRjOTcrRS9LZnZnRlpVb0hjMnluRGQvZ1FNcmRwRDJmY1hCSXNOeGs3ZDRManhJUlM5OVZRNFlLQ3ZRQjRLdVdzdkNCWWJBSDNTejdkNk1meXJGMFBOT1FCejczTktCbm4wbjkvaEZlVXhnZ3FsMjBpRWR1K0VjbUFQREcwNm9uakdXd20vRmdDZ2VkM0lmL0syaFB1Ynp0Qi9aaW9LTU5SRzVyTkhBQUM4MzgrTDN5bmdSK0hVaDVIKzJGc3dkamdOTUJpQlVCREc5cWZCY2ZQRDhNeWVEcytzOTJGbzJRNXlyd0Z3WEhsblpCVUNRUXgvZndIQTBLNEwwaDZhQWdnaWxQMTdVRGpsSVNnSC9vNS8vZEtBdy8wdlE2cmZHRnB4VWFXZnI1aFdEMnBSQWRRakIxSHc0dVNrSHk4MWF3MzcrSnRnN05KVDN3Ymo3V2NpUWhGYVVUN3luNzRUaml2dmdPdWhxUWh1K2hIdXJ6Nm85bkwvMWMyM2VEYU1wM1NHNmF4aGNGeDl0NzRGUm9MTUEwZkMwTG9EbFAyNzRWcytIN1p4MSttaG94Y25KNzlOUmhrMWZYK29hd1NMRlFqNHd4VnNpSWlJaUlpb2JtSzRnSWlJaU9nRUpkaWRzSTZaQk12d2NmQXUvQXJlK1YrRS8waXVGZVRCL2VsYjhNejlCSmJoWTJFZGRqRkRCa1ExeUw5Nk1leVgzZ2hUajdOUWJMVlY2M1lGWlFrMkIwemQrMEx6ZVJCWWwvaksvK09wdEt5OWtudTQyczRwaUZMNTEyellCSzQ3bm9UVXRCVUNQLzJBNGcrbkFJcUN3aWtQSSsyaHFaQmF0SVhsM0l2ZytmSURDRlk3bkxmOUM4Wk8zYURtSDBIQmkvZERkR1VnN1lHWFllbzlDSUxKZ3FLM25vTG1kY1BZcmd0TXZjK0JjbkF2L0F1K2hILzFZaWo3L29xNHRwS25sOWlYdS9XRjkrOC9qamJFV0ZFdU5XNE91V3R2UU5NUTJyVVZhbDRPQ3A2L0J3aVZ2NG8rWVhMMGZWN0tiQUdwYVN1b0Jia0pWenFvTGNTTUJqRDFHZ0QxOEg0RWYxbGZibDgxOXpEeW43c2J5cUc5NGRmVDBMSWRBRURacjY4Q0wzcjNlYVMzUEFXbXM0Y2p1R096WHJiZVlJVHo1b2ZEazdyV3JDdmdudkVtL0NzV1FQTjdVZnpwZjRCRTlwQVArRkh3OGdPUTZqV0t1dzBIQUFnT0Y4UTAvVDFpUExVSHBFWk5JRFpvQXFsQlkwZ05NZ0dqakx3SHI0Nzl2U3JuZldEczBCV1c4eStCZkhvZklPaEg4YlJYNFZ2NFZaeXgrbEQwenJQd3IxOE94MVYzSWUzUk42RDgvUWQ4SytZanNHRmwrVUdLRkNyNjRCVkFNc0Q5eFh1UkRZYVNQMzNGbU5RV0cyVENOdlphQUlEN2t6Y1IyTFFHaGlZdFllby9EQm5QZlFUUG5JL2hYNzI0VXVPcDZmdERMSVptcmVHOFBYcnJqM0laS3Y3VFlMM1hZMnpma1FReG95RmdNSmI3czA5RVJFUkVSSFVEd3dWRVJFUkVKempCYW9OMTlBUll6L3NIdkl0bncvUHRaK0ZWaWxweElUeGZ2QWZ2ZDUvRE1ud3NMRU11aEdDMVZYQkdJa3FXVmx3STM0cjVNQSs2QU9iQldmRE8vU1NweHdmV0xrUE9sWU1yN0djWmVpRWdtK0Q3N3ZQcUsrbGRnZElWdVZySlpGanBmdHJ4S2hNWTJuUUVnSmhWRFNyTDJLbWJmbTEzOUlwd1U1OGhzRjk1T3dTckhZRzFTMUg0NXBPQW91ajlmUjRVdkRnWnBuNUQ0ZjEySnFUTUZuRGU4UVNreHMzMWlmMW43NEo2NUtDK1NuenF3M0RkOFNUa2JuMlE5dGliS0hyM2VYai85eVg4YTVjaTlNZjJ1R01MYkZ3Tnk3QXhzSTI5RnVZK2c2RG01OGJzSjFoc01MUnVEMGdHQkg3NkFXcGVqajdHeWdaUkpBT2t6T1pRaS9LQllBREdEcWZEMEx3Tm9DalFQTVhoYnJhTEp3RUEvQ3ZtVis0NnBlTjN1Q0ExMGt1MmE0SGt5cDZienhvR1k5dk9GVi9EbVI3eHRYWGtlTUJnaEhmQnJQREVzZWJXbjV2VXVGblU0eU1tNUUxbXlEMzZBOUNyY2dENnowUGg2LytDYmV5MThHOWNEY0ZzaGZPT0oySHMxQTNCSFp1aEZSWEFNbndzREszYXcvUFZCd2h1MzVUVUtteXR1QkNoTWl2aDVSNzlZZW81QUdKR0EwZ1pEU0NtTndDTXhxUHQzZnFVZWJBR05mOElsRVA3d3VFSXdlYlEzM2NsWDV0NjZCVW8xSkx2citCSWcyVm9Ga3g5aHVpdmg2YkJ2Mm9SM0RQZkR2OThsU2Z3MHc4NDhzdDZXTS83Qnl3akxvSHQwaHRodS9SR3FBVzVjSC8rTHZ6THYwdjR1UjhYQVQrSzNud1NFTVNJdy9KcFp3SUExR09xRUlqcDlaRTIrVVVJZGljQ0c5Y2dzR2tOQUtEb25XZWhITm9INitqTFlSdC9FMnpqYndwWGdETDFIUXBENjQ2QXB1cmZlMVVCTkFBR0F3U0RFWkFNRUF3RytINVljRnp1RDFIOTdFN0lKWlZJcWxObzUxYjl1WlloTlc4THdXeUpPS2JmaXdVRWYvL2xhT2hHRUdHOWNLSitucklCQ2lJaUlpSWlxcE1ZTGlBaUlpSTZXWmpNc0l3WUI4dlFDK0ZkK0hYc2tNRzhUMkVaTmdhV1lSZERzRHRUUEdDaUU0djdxdzlnNmpzRTFwR1h3dmY5M0NxVjI0NUZjS1RCTW1JY05FOHhQSE0rcnRaekg4czhKRXV2UUJBS2hpZG9RNy8vcWpjR2ZGRDI3NEdVMlJ5dXlTOUJPYnovNkJobDA5RVMvSnZYVnVyYVVwT1djTjN6TE5UaUlpRGdBNHh5ZUFWNllQdW15SEVPR0FIN05mY0NBTHh6UDRINzgzZWp6cWNXNU1MNzdVeVl6andIanV2dUEyUXpRbi85anNJcEQwRXRVMTBodUdVZDhwKzdCNjdibjREVXVCbWN0enlDM0hzdXIzQ1NOcmhsSFlvL21ncnJxUEdRbXJXQjFMeHQzTDZheHczL2o5L0JQZVBOaEYrUHVBUUI2VSs4QTRpUkU2M0JMZXZDNWRZTmJUcEI3alVRVUJSNEY4OU82dlNHTmgzaHV2ZDVhRjQzdEdBUVVucDl3R1NHc24rUFh2bzhtWE8xYUF0RDAxWVZkNVJORWVjTy9ya0QwcmFOOEM3OUpud3N0RzgzdEtJQ2ZVSzlYcVBZazdWR0k0eHRPa0p3cGlQNHkzcW9SdzRlZmZ5Zk8xRHd3bjBBQU91RlY4RFlxUnVVUFR0UitOSUQwRUpCT0s2K0c2YXpoc0gxd0N2UTNFVlFEdTNUMzh1bDRRWkVoZzBFUWRRckNrZ1NJSXA2bFExSmdtL0ZmR2hlRDB6OWhoN3RIUEJEMmZzbmxNUDdvUnphQi9YUWZpaUg5a0k1dEI5S3puNGdHRm5Cd2o3eE5wajZEdEVuY1RWTmYzMEFCSGRzMGNmaTg4RFVveitrUmswUjJMQVNudXhwNVU1MHgrVDN3VE43T3J3THY0S3AzN2t3RHhnQjBlRkNZUDN5NU01ekhLWDkzMVJJVFZycUFTdFJncGhXRHdBUS9IVkRSRDlUMzZFUUcyUkMyZmVYdnQxSkdaN3NqK0Q3WVQ0c2d5NkEzTFUzcENZdEFBQlNvNmJoRUUxNVF0UCtEVFV2NTdqZkg0STdOaWU5WFlab2R5SGo1Um5sOWlsNCtZR28zMWxwajc4RlE2djJFY2NNemR2Q2R2a3RnS0pBTGNpRldsUUFLYjFlT0Jqa1d6d25xYkVSRVJFUkVWSHR3M0FCRVJFUjBjbkdLSWREQnI2bDM4QXpiMFo0QWszenV1SEpuZ2JQdDUvRE1qUUwxcEhqR1RJZ3FpWmFRUjdjSDc4Tyt6WDN3bjdGN1NoNkk4blMxUlZ3WEhrSEJJc05SZjk1cHRxREM4Y1NqREpNM2Z0QjAxUm9QZzg4czk2SGIvbTM0ZmFpdDUrQi9jbzdZR3pmQmNiTzNZOCtVRldoNWh5QVorNE1oUDc2clZMWFZnN3VoWmhXSDJLOVJ2b0JUWVdhZndUK1ZRdmhYN0Vnb3E5dnhYd1l1L1NDYi9tM0ZZWVpnbjlzaCtiMXdyOXFNWXFudnhwemdqejAyeGJrUFhJREhEYytDTy9jR1FsdlYrQmJsQTNmb216QWFJUmdsR1AyMFVLS0hwYW9McUVnZ2x0L2h0UXdFeEJFYUg0dlFuL3NnSHZtMitFdVNzNEJxRGtINFYrM0RHck93WEpPQm1pS0FxMGdENnBIcnc0UjJ2c25CS09zVjY0UUJFRFRvQnpZZzZMM1hraDZxTVV6M29SdlljVmwxek5lbUI3ZVZnTUEvTXUvaTE0OUgvQ2g4TitQd0RiK0pqMTAwczRVNDhsbzBBcno0Vjh4SDhYbFROVDZsc3lGK2F4aEtIanBnWEFsa0tLM240VzM1TGl4M2FtUUdtUkNhTjRtOG9HQ1VQYUw2T09haXNDbUg2RjVpbEgwenJNbElZSjlVUE9QVlBnYWxCWGFzeE9tUG9PQWtwOHB6VjJFd0paMThIejFnZDRoR0VEQmxQK0RZTEpVZWNzTHplT0diK0hYK3ZmSlpJNVp0cisyQ1AzMU93eHRPMEd3MnZXS0R6a0g0RjJVSGE1TVVNbzcvM01ZTzV5RzRnK25SbFR6S0tYbUhJVDc4M2YxVUpJZ1FEQlpBSk1KZ2tFR0pFa1BpZ2pDMFFDUHB1a1ZEVlExcWNvczFYcC9VTldrdnpkYW5HdFdobkpvci80NlNCTEVqQVlRTXhyb3c4bzlCTS9YSHlHd1lXVzFYWXVJaUlpSWlGSkQwTFFrYXZnUkVSRVIwWWxIQ2NHM1lnRThjeitCZW1oZlpKdHMxa01HdzhkQmNLWEhmanhSSFpISXRnTEhnLzJhZTJFZU1BTEZIN3dNMzVLNTFYSk84NUFzMksrNEhiNmw4MUQ4L2t2VmNzNWFyYlRzdWFaVzcybXQ5cGlUakNjeXFVbExxTG1Ib1BtOFZUaUpWRklpdm5xL0g3V0JZTEdGUytJVG5XekVlbzBneURLVUEzdVR1OThhU29JU3NxemZXNm81akZML3c4WFZlajRpSWlJaUlrb2N3d1ZFUkVSRXBGTlYrRmN2aG1mMmRDajdkMGUyR1kwd0R4d0Y2OGhMdzZ2UWlPcWEyaEl1Z0NqcTd5TkZTV2pmODRST21WNGZrQ1M5Q3NrSk9NRkxSRVJVaXVFQ0lpSWlJcUxVWWJpQWlJaUlpQ0pwS2dMcmxzT2RQUjNLbnAyUmJaSUI1djdud1hyaEZRd1pVSjFUYThJRlJFUkVWR2tNRnhBUkVSRVJwUTdEQlVSRVJFUVVWMkR0MHZKREJoZGNCckZCWm1vR1I1UWtoZ3VJaUlqcVBvWUxpSWlJaUloU2grRUNJaUlpSXFwUTRPZFY4R1JQUTJqWHRzZ0dRWVNwN3hCWVIwK0FsTms4TllNalNoRERCVVJFUkhVZnd3VkVSRVJFUktuRGNBRVJFUkVSSlN6NHkzcDRzcWNodUgxVFpJTWd3TlJyb0I0eWFONG1OWU1qcWdEREJVUkVSSFVmd3dWRVJFUkVSS25EY0FFUkVSRVJKUzI0WTdNZU10aXlMcXBON3Q0UHRvdXZac2lBYWgyR0M0aUlpT28raGd1SWlJaUlpRktINFFJaUlpSWlxclRRSDl2aC91Szl1Q0VEYTlaRUdGcDNTTUhJaUtJeFhFQkVSRlQzTVZ4QVJFUkVSSlE2REJjUUVSRVJVWldGL3RnT1QvWTBCRGFzakdvemR1a0phOVpFR051ZmxvS1JFUjNGY0FFUkVWSGR4M0FCRVJFUkVWSHFNRnhBUkVSRVJOVkcyYk1MN3V4cENLeGJCaHp6TWRQUXJndHM0NjVqeUlCU2h1RUNJaUtpdW8vaEFpSWlJaUtpMUdHNGdJaUlpSWlxbmJKL0R6eXpwOE8vYWhHZ3FSRnR4ZzVkOVVvR3AvWkkwZWpvWk1Wd0FSRVJVZDNIY0FFUkVSRVJVZW93WEVCRVJFUkVOVVk5dkIvdUx6K0lHVEl3dE9rRWE5WkV5TjM2cEdoMGRMSmh1SUNJaUtqdVk3aUFpSWlJaUNoMUdDNGdJaUlpb2hxbkh0NFB6NXhQNEZzeEgxQkNFVzFTODdhd1pVMkUzR3RBaWtaSEp3dUdDNGlJaU9vK2hndUlpSWlJaUZLSDRRSWlJaUlpT203VTNNUHd6UHNVdnFWemdXQXdvaTBjTXVqWkh4REVGSTJRVG1RTUZ4QVJFZFY5REJjUUVSRVJFYVVPd3dWRVJFUkVkTnhwQlhud2ZEY1Qzb1haUU1BWDBTWmx0b0IxOUFTWStnd0dSSVlNcVBvd1hFQkVSRlQzTVZ4QVJFUkVSSlE2REJjUUVSRVJVY3BveFlYd0xwZ0Y3NEl2b1huZEVXMWl3eWF3anJvTTV2N0RBTW1Rb2hIU2lZVGhBaUlpb3JxUDRRSWlJaUlpb3RSaHVJQ0lpSWlJVWs3enVPSDlibWJza0VGR0ExaEhqb2Q1MENpR0RJaUlpSWlJaUlpSWlJaFNoT0VDSWlJaUlxbzFOSThiM29WZndUdi9DMmpGaFJGdDRaREJ3UE1CbzV5aUVSSVJFUkVSRVJFUkVSR2RuQmd1SUNJaUlxTGF4KytEZC9Gc2VMNzlERnBCWGtTVDRFcUhkY1Fsc0F3ZURaak1LUm9nRVJFUkVSRVJFUkVSMGNtRjRRSWlJaUlpcXIyQ0FmaVdmZ1BQdkJsUWN3OUhOQWwySnl6RHg4STY3R0tHRElpSWlJaUlpSWlJaUlocUdNTUZSRVJFUkZUN0tTSDRsc3d0TjJSZ0dYSWhCS3N0UlFNa0lpSWlJaUlpSWlJaU9yRXhYRUJFUkVSRWRZY1NnbS9GQW5qbWZnTDEwTDZJSnNGaWcyWFlHRmlHWFF6QjdrelJBSW1JaUlpSWlJaUlpSWhPVEF3WEVCRVJFVkhkbzZyd3IxNE16K3pwVVBidmpteVR6YkFNellKMTVIaUdESWlJaUlpSWlJaUlpSWlxQ2NNRlJFUkVSRlIzYVNvQzY1YkRuVDBkeXA2ZGtXMmxJWVBoNHlDNDBsTXpQaUlpSWlJaUlpSWlJcUlUQk1NRlJFUkVSSFJDQ0t4ZEdqdGtZRFRDUEhBVXJDTXZoWmpSSURXREl5SWlJaUlpSWlJaUlxcmpHQzRnSWlJaW9oTks0T2RWOEdSUFEyalh0c2dHeVFCei8vTmd2ZUF5aUEweVV6TTRJaUlpSWlJaUlpSWlvanFLNFFJaUlpSWlPaUVGZjFrUFQvWTBCTGR2aW13UVJKajZEb0Z0ekZVTUdSQVJFUkVSRVJFUkVSRWxpT0VDSWlJaUlqcWhCWGRzMWtNR1c5WkZOcFNFREt5akowREtiSjZhd1JFUkVSRVJFUkVSRVJIVkVRd1hFQkVSRWRGSklmVEhkbml5cHlHd1lXVmtneURBMUd1Z0hqSm8zaVkxZ3lNaUlpSWlJaUlpSWlLcTVSZ3VJQ0lpSXFLVGlySm5GOXl6M284T0dRQ1F1L2VEN2VLckdUSWdJaUlpSWlJaUlpSWlPZ2JEQlVSRVJFUjBVbEwyN0lJN2V4b0M2NVlCeDN3a2xydjNnelZySWd5dE82Um9kRVJFUkVSRVJFUkVSRVMxQzhNRlJFUkVSSFJTVS9idmdXZjJkUGhYTFFJME5hTE4yS1VuckZrVFlXeC9Xb3BHUjBSRVJFUkVSRVJFUkZRN01GeEFSRVJFUkFSQVBid2Zuam1md0xkaVBxQ0VJdHFNSGJycUlZTlRlNlJvZEVSRVJFUkVSRVJFUkVTcHhYQUJFUkVSRVZFWmF1NWhlTDcrS0diSXdOQ21FNnhaRXlGMzY1T2kwUkVSRVJFUkVSRVJFUkdsQnNNRlJFUkVSRVF4cUxtSDRabjNLWHhMNXdMQllFUWJRd1pFUkVSRVJFUkVSRVIwc21HNGdJaUlpSWlvSEZwQkhqemZ6WVIzWVRZUThFVzBTYzNid3BZMUVYTFAvb0FncG1pRVJFUkVSRVJFUkVSRVJEV1A0UUlpSWlJaW9nUm94WVh3THBnRjc0SXZvWG5kRVcxU1pndFlSMCtBcWU5Z2hneUlpSWlJaUlpSWlJam9oTVJ3QVJFUkVSRlJFalNQRzk3dlpwWWZNdWd6R0JBWk1pQWlJaUlpSWlJaUlxSVRCOE1GUkVSRVJFU1ZvSG5jOEM3OEN0NzVYMEFyTG94b0V4czJnWFhVWlREM0h3WkloaFNOa0lpSWlJaUlpSWlJaUtqNk1GeEFSRVJFUkZRVmZoKzhpMmZEOCsxbjBBcnlJcHJFakFhd2pod1A4NkJSREJrUUVSRVJFUkVSRVJGUm5jWndBUkVSRVJGUmRRZ0c0RnY2RFR6elprRE5QUnpSRkE0WkREd2ZNTW9wR2lBUkVSRVJFUkVSRVJGUjVURmNRRVJFUkVSVW5aUVFmQ3NXd0RQM0U2aUg5a1UwQ2E1MFdFZGNBc3ZnMFlESm5LSUJFaEVSRVJFUkVSRVJFU1dQNFFJaUlpSWlvcHFncXZBdC95NTJ5TUR1aEdYNFdGaUdYQWpCYWt2UkFJbUlpSWlJaUlpSWlJZ1N4M0FCRVJFUkVWRk5VbFg0VnkrR1ovWjBLUHQzUnpRSkZoc3N3OGJBTW53Y1F3WkVSRVJFUkVSRVJFUlVxekZjUUVSRVJFUjBQR2dxQXV1V3c1MDlIY3FlblJGTjRaREJzSXNoMkowcEdpQVJFUkVSRVJFUkVSRlJmQXdYRUJFUkVSRWRaNEdmVjhHVFBRMmhYZHNpRzJRekxFT3pZQjArRG9JclBUV0RJeUlpSWlJaUlpSWlJb3FCNFFJaUlpSWlvaFNKR3pJd0dtRWVPQXEyMFJNWU1pQWlJaUlpSWlJaUlxSmFnZUVDSWlJaUlxSVVDLzZ5SHA3c2FRaHUzeFRaVUJJeXNJNjhGR0pHZzlRTWpvaUlpSWlJaUlpSWlBZ01GeEFSRVJFUjFSckJIWnYxa01HV2RaRU5rZ0htL3VmQmVzRmxFQnRrcG1ad1JFUkVSRVJFUkVSRWRGSmp1SUNJaUlpSXFKWUovYkVkbnV4cENHeFlHZGtnaUREMUhRTGJtS3NZTWlBaUlpSWlJaUlpSXFMaml1RUNJaUlpSXFKYVN0bXpDKzVaNzhjTkdWaEhUNENVMlR3MWd5TWlJaUlpSWlJaUlxS1RDc01GUkVSRVJFUzFuTEpuRjl6WjB4Qll0d3dvKy9GZEVHRHFOVkFQR1RSdms3b0JFaEVSRVJFUkVSRVIwUW1QNFFJaUlpSWlvanBDMmI4SG50blQ0VisxQ05EVWlEYTVlejlZc3liQzBMcERpa1pIUkVSRVJFUkVSRVJFSnpLR0M0aUlpSWlJNmhqMThINTQ1bndDMzRyNWdCS0thRE4yNlFuYlA2NWh5SUNJaUlpSWlJaUlpSWlxRmNNRlJFUkVSRVIxbEpwN0dKNnZQNG9iTXJDZWZ3bU1wL1pJMGVpSWlJaUlpSWlJaUlqb1JNSndBUkVSRVJGUkhhZm1Ib1puM3Fmd0xaMExCSU1SYllZMm5XRE5tZ2k1VzU4VWpZNklpSWlJaUlpSWlJaE9CQXdYRUJFUkVSR2RJTFNDUEhpK213bnZ3bXdnNEl0b1k4aUFpSWlJaUlpSWlJaUlxb0xoQWlJaUlpS2lFNHhXWEFqdmdsbndMdmdTbXRjZDBTYTFhQXRiMWhXUWU1NmRvdEVSRVJFUkVSRVJFUkZSWGNSd0FSRVJFUkhSQ1VyenVPRmQ5RFc4MzMwT3JiZ3dvazNLYkFIcjZBa3c5UjBNQ0dLS1JraEVSRVJFUkVSRVJFUjFCY01GUkVSRVJFUW5PcjhQM2lWejRQbm1VMmdGZVJGTjRaQkJuOEdBeUpBQkVSRVJFUkVSRVJFUnhjWndBUkVSRVJIUnlTSVlnSGRSZHN5UWdkaXdDYXlqTG9PNS96QkFNcVJvZ0VSRVJFUkVSRVJFUkZSYk1WeEFSRVJFUkhTeUNRYmdXL1l0UEhNL2dacDdPS0pKekdnQTY4anhNQTg4SHpES0tScGd6Y2k1Y25DcWgwQkVSRVJFUkVSRVJCUlcvOFBGcVI1Q1VoZ3VJQ0lpSWlJNldTa2grTDZmRnpOa0lMalNZUjF4Q1N4REx6eGhRZ1lNRnhBUkVSRVJFUkVSVVczQ2NBRVJFUkVSRWRVdFNnaStILzRIejV5UG9SN2FGOUVVRGhrTUhnMll6Q2thWVBWZ3VJQ0lpSWlJaUlpSWlHb1RoZ3VJaUlpSWlLaHVVbFg0VnkrR1ovWjBLUHQzUnpRSmRpY3N3OGZDTXVSQ0NGWmJpZ1pZTlF3WEVCRVJFUkVSRVJGUmJjSndBUkVSRVJFUjFXMmFDditxT0NFRGl3MldZV05nR1Q2dXpvVU1HQzRnSWlJaUlpSWlJcUxhaE9FQ0lpSWlJaUk2TVdncUF1dFd3RDE3R3BUZE95T2F3aUdEWVJkRHNEdFROTURrTUZ4QVJFUkVSRVJFUkVTMUNjTUZSRVJFUkVSMHdnbXNYUll6WkFEWkZCVnRzQUFBSUFCSlJFRlVETXZRTEZpSGo0UGdTay9ONEJMRWNBRVJFUkVSRVJFUkVkVW1EQmNRRVJFUkVkRUpLL0R6YW5peXB5RzBhMnRrZzlFSTg4QlJzSTJlVUd0REJnd1hFQkVSRVJFUkVSRlJiY0p3QVJFUkVSRVJuZkFxQ2hsWVIxNEtNYU5CYWdZWEI4TUZSRVJFUkVSRVJFUlVtekJjUUVSRVJFUkVKNDNnTHovQmsvMFJndHMzUlRaSUJwajdud2ZyQlpkQmJKQ1ptc0VkZytFQ0lpSWlJaUlpSWlLcVRSZ3VJQ0lpSWlLaWswNXd4Mlo0c3FjaHVHVmRaSU1nd3RSM0NLeWpKMERLYko2YXdaVmd1SUNJaUlpSWlJaUlpR29UaGd1SWlJaUlpT2lrRmZwak85eGZ2QmNqWkNEQTFHc2dyR01tcFN4a3dIQUJFUkVSRVJFUkVSSFZKZ3dYRUJFUkVSSFJTUy8weDNaNHNxY2hzR0ZsWkVOcHlHRDBCRWpOMnh6WE1URmNRRVJFUkVSRVJFUkV0UW5EQlVSRVJFUkVSQ1dVUGJ2Z252VitkTWdBZ055OUg2eFpFMkZvM2VHNGpJWGhBaUlpSWlJaUlpSWlxazBZTGlBaUlpSWlJanFHc21jWFBMT253NzkyS1hETVAwR01YWHJDOW85cmFqeGt3SEFCRVJFUkVSRVJFUkhWSmd3WEVCRVJFUkVSeGFIczN3UFBuSS9oWDdrUTBOU0lObU9YbnJCbVRZU3gvV2sxY20yR0M0aUlpSWlJaUlpSXFEWmh1SUNJaUlpSWlLZ0M2dUg5Y0gvMVlleVFRWWV1ZXNqZzFCN1ZlazJHQzRpSWlJaUlpSWlJcURaaHVJQ0lpSWlJaUNoQjZ1SDk4TXlkQWQveTd3QWxGTkZtYU5NSjFxeUprTHYxcVpack1WeEFWSWNZallDcVJkMFhLa3VzM3dnUVJLaUg5MWZMK2Vna0pJcjZ0ajc4TTFyNUpBbFFsRlNQSWpVa1E3WGRzNDQ3UVl3S2U5WXBCaU1RQ3FaNkZMV2YwUWdFRTNpZFJCRVFoRnIxWGhhYzZkQUs4MUk5akNxVEdqZUhZTFlnOU5mdk1kOXpZbG85aUduMW9CemFDODNqVHNFSWlZNHlkandkQUJEY3RyRm1MaUFJc1Q5WG5jeWZKU2hhWGY1OGxZUzZGaTRRVXowQUlpSWlJaUk2ZVlrTk1tR2ZkQmN5WHZ3WTVuTkc2Zjl3TEJIYXRSV0ZyenlJL01kdlFlRG4xU2tjSlFGQXhrc3pZTC9xenZqdEwweUg4N2JIbzQ0N2Jub0lHVk5tSm53ZFErc09TSDkrR3VTZVoxZHFuTWxLZitJZHBEMzZoajc1WEEwc0l5K0YzTFYzUW4xTnZRZkJtalVSa0UwSm45ODI3bnJZTHI4VmdqTTlacnVoVlhzNDczd0tZcjNxZVQ3bWMwWWg0OFdQcS96OU1BL0pRc2FVbVpDNzk2dXdyMkIzb3Y2Nzg1SDJ5R3RWdW1aWjZZKzhnWXhuUGpoNlFKSmdHM3N0QkxzejRYTVlXcDZDdElkZjFlOVY4WmpNU0gveUhkaXZ1RjJmckV1UzYvNlg0Ynoxc1hMSFpmM0hOYWozNzFrd3RPbVk5UGxUb2hLdlExS250enRodStSNm1BZU1xTEZyV0laZGpQci9YUWo3aEg5VytodzEvZk1qbUMxSWUvZzFXSWFOcWZRWVl6RzBhcC9ZOWExMnVPNTlIcTc3WHF6VzYxZVZlZUJJQ0JaYnd2MmR0LzBMOWQvK0JsTGpaa2xmeTNIRGczRGU5VXpjKzYreDQrbW8vL1kzc0F3Zm0vUzVZeEhzVG4xU3ZTcE1aaml1bXd6WEF5OGwxRjN1TlJEMTM1MFA2NWhKVmJ0dUNiRitZNlEvL1Q0eVhwcFI2ZGZGUEdBRU1wNy9xRkxmczVPSnFmY2cxSHRsWm5peXNEeldrZU9SL3VTN01IYW91Ty94SURoY3lIajZmV1M4K0hIOHoyc0dJektteklUenJtZXFmRDFqbDU1SWUvUU5tSWRrVmZsY3gzSmNleS9TSG44TGdzVVNzOTA4SkF0cGo3OEZZOGR1MVg3dDZsUXQ5NTh5NnRybkg4RnNnWDNTWFJBYk5xblU0MTMzdllpTUtUTWhtSzNKUFZBVUliaGkveHVnSnJnZWVBV3VCMTdSQTBkSnFtaXJROGRORDhGeDAvOUZOd2dDWFBjK0QrZXRqK3JoZzBveXRPNEE1MjJQdzlpcGU2WFBrUXpCYW9Qb3lraitnYUlJNTEzUFFPNDFNRzRYcVhsYjFQL3ZRbGl6cnFqQ0NJK3FqdmZ2aWZ6NWloSmpxTGdMRVJFUkVSRlJ6Ukl6R3NBKzZTNVlzeWJDTSs5VCtKYk9EYStzS2cwWlNNM2J3cFkxRVhMUC9qVStXVldqSkVuL2g3R2lRRDF5c0ZwT0tXWTBCQXdHL1h3MXRNcERNRnNnR0dYOXY2MzI2RC8rbWN3UXJQYW9QN0tKVmdjRTJSUjFYSE1YUVhNWFJaNURrdUM0NWg1SWpacEN5bWdBUVAvRGxPdWU1eEllWjJETE9oVCsrNUdFK2hwTzZReXBSVnVvaC9aQnphbjY5OExRdWdOc1k2OEZWQTFGN3o2bmIvc1JoK0J3d1g3RjdSRHNUZ2l5Q2U3UDMwM2dBa2FZQjE4QVFaVGcvdnlkMkYxYXRvUGNyUy9zbW9iQ0tUSCtZSmNrVSs5QkVCdGtRdG0vcDBybkVjeFdpT24xSVNRUnBLaEoxcEhqWVJsMUdVejlocUx3dGNjUjJybTF3c2VZemp3SGhsTk9oYmpweC9oOVR1OERxWGxicU1XRlNhOENGdFBydzlpcEc5VGNROUNLQytQM3M5ajBQeXhMaWY5Snh6N3BMb2h4QWluSkt2clAwOUI4M3ZEWGd0MEpNYjBCUkpzZGdzMEpNUzBEaGlZdElEVnRCVVBUVnZDdlhZYmlqNmJxbldWelNUOEhSSnNUZ3QwQnFWNGovVDNmc0FuRVJrMmg3Tm1Gd2xjZlRYZzhoaVl0WVRuL1VtaEZCZkQvdUJTYXoxUHA1MmJxUFFoeXQ3N3dMZnNHd2EwL1YvbzhNYzlkd3o4LzVzR2pZVGlsTTBKLy9SWStKdmM0RzVZRUo4ZlV2QndVdmZOczVIak9HZ2JIOWZmRE8vOEx1R2U4V1c3VkJzMVRERWdTakIxUGg5eHJJQUpybHlZMS9wcGc2ajBJOXF2dmhtWEVPQlMrOGlDVWczc3JmSXdnbXdDVE9la0pEV09YbmpEMVBnZHFRVzc4bjBGSjBzK2R4SHNYQUNDS0VPczFndFM0R1F3dDI4SFl1Z01NcmRwRHJOOElSVzg5QmYrcVJjbWRyeXkvRDFMek5qQzBiQWZUbWVmQS8rUDM1WFlYUkJFd0dpRVlxdjRuWmNGc2hldXVweUUxYlFVQXNBd2ZDLythSlZEemNwSTZqOVMwRmNSNmplQjZjQW9LbnI0VHlnSDk5NVZsMk1VVlRtNGRLN1QzVDNpKzBvTm9VbVlMMkNmZVZtNy80byttUU80NUFHS0NrMzFhY1JFODJSOGxOYWJxb2dYOEVPd09PTzk4R2dYUDNZM1FybTB4KzBtTm0rbkJSNk1NcVZFVEJMZVh2MkxaY3U0WUdEdFhiZkt1ZU5xclVITVB4VzIzVDdnVmdzTUYvOXFsOFQrdkNmcnZVYkVnTjZwSmRHWEFtalVSeXBHRDhNNzd0TUx4bU04K0Q0WTJIU0dzWFpid2N6aWVqSjI2d1g3WkxRbjNMM2oxVWFpSDlsWHVZalY1L3ltOVJCMzgvR1BzMUIzbWMwYkIyUDQwNUQ5K1M5S2ZQY1MwRElqcDlRRXg5dThhd1dLRFdLOGhwUHFOSU5adkRFUEpmZHJRckEyVW5BUEl1LzlLT0c5OU5PRkFzK29wUnU0ZDQ1SWFZMVZZemgwRDI0UmJVZmpTQXdoc1dxTWZsS1NJa0VKbzl5N1l4bDJId01ZMThQKzRKSHpjZXY2bE1IYnFybjkyTFB1N1JsV1QrbmV1MUxnWjVCNW5RM1RWUS80VHQxYjVPUUg2N3h2blRRL0J1K0JMK0paOUd6NXU3TndkcnJ1ZWdmK25IMUQweGhOSm5kTXlmQnprMDN0RFBid3YvbWNuQWZwckYrZm5KYTRhZXYrZU1KK3ZxRXI0YWhNUkVSRVJVYTBoWmpTQWZlSS9ZUnM5QWU3WjB5TkNCc3FlblNoODdURkltUzFnSFQwQnBqNkRLN1dLSXRVY2srNkc2ZXpoS1A3Z0ZmaVd6SWxvRTJ3TzFIc2p1OXpIdXo5OUM5NXZJeXNCR0U4OUE0NXI3NE4veFh3VXZaUDRSSHhsV1laZUNPdkZWMGNkRjEwWnlIaGhlc3pISEh2Y00zczZQTFBlanpobUczOFRwT1p0RWRpMEJ0NEZYNWFjVkFSTVpnUzNyRU13emgvQ1MxbEhYUlk5ZVcweXgrMXZIamdTQU9EN1lVRzUvV0lLaGFMS000YisySTZpdDUrRDQvckpjRnovQUFTekZiN0ZzMk0rM0Q1UkR4YUVmdjhWN2k4L2lObm5XSEtYSGhBc05qMjBFUERIN09OYk9nL21BY01oZCs4SFk4ZlRFeTVqYWhrNUhvWm1yYU9PR3p1ZURnUjhzSTY2ck1KekZIM3dNdUQzSlhTOVZQTjhPeE5TOHpZd25Ya08waDZZZ3FKM25vVi96Wkw0RHhBRW1Qb09BWlFRdk4vUGpkdE43amtBQU9CYnNTRHBNY2xubkFVQTFmS0grcWh6ZCtsVmJkVTU5SlZPUjhNRnRuSFh3enp3L09oK3dRQ1UzTU1RN0M0QStnbzFVNThoNVo4NzRBT0NnYU1semhONFh3Yi8rZzJCRFNzaGQrOEh5Nmp4OE16NXVPTG5FT1A5Q3dDVzh5K0JvVlY3K05jdHIvZ2N5YWpwbngvWkJNdndzZEE4YnJpL09uby9FZE15WUR5bGMvbVBGVVhBS01mOHczRHcxNStnN05rSnkzbi9nTlNvS1FyZmVBSUlCQUJaam5rcXorenBjTFUvRFlhV3B4eWRUSWpsT04wbi9PdVdRZjVoQVV4bkRVUGFJNitqY09yRENPN1lYTzNYRVJ3dU9LNjlEd0JRL04rWG9ibUxJS2JYMXorbmxDRTEwbGZyR1R0MEJkVG9DUkxmRC84TGwzMFhHemFCNDRyYklUWnNBcWwrWS8wUDU2VTBGY3JCdmZDditmNW8wTWNvSi9hWlNGWDE5MWdaN3MvZmhldWU1MkM5K0dyNDF5M1QrOVEwUVlUajVvY2hOVzJGNEs4YkVOeStFZGFMcm9McnJtZVEvOVJ0RVFHbWlyaG52S20vM3IwSHdYWC9TOGgvK2c2b2gvYkJjRXBueUwwR0pEY3NoK3ZvZjF0dE1KNTZCa0s3dGtFOUVqbnhMZFp2QkVQckRoRE1WcGg2RFlBaHMwV1prd2g2UlNJbHBOOXJ5bEJ5RHFRc1hCRFlzQkx1R1cvQmR0bk5jTjN4RlBJZXV5bDZRbDhRNGJodU1tQ1U0VnVVSFRGNUZvK2hWYnZ3NzYvS0VyNTRMMjZicWM5Z21Qb01RZWl2MzFIOHlldjZOVS9wRE92d3NTaDgrem45OTBhODh6clNZQjB4RHBaekx3SmtFN1RpUXZpV3pORzNHNGp6KzBXUXpUQ2RjUmFnYVFocytLRlNudy9GZWcxaHk1b1lzMWxxMUJRQVlML3lqcWlmRDBDdmNnTUFsbUZqWU9yUlAvcjBlLzlFNkk4ZGVsalpsUUhCN29SNmFCKzBNdTlyd1NoRGJOZ0VXbEVCMU1JOFpEeVgyTTljOFlkVDRQdCs3bkc5L3dCMTgvTlBZTU5LK0JabHd6d2tDNDdySjZQdzM0bUhJaXRpN05RZHJ2dWpxOGxvUmZrSTd0aWtiNmxoTkFKR2ZiSTJzSFlwdEhLMk81Rzc5NFZnaWwwcG82YjRsbjhINitqTFlidnNaZ1IrV1Fjb0NweTNQaGJ6WHVHNC9uNDRycjgvNnJqOWl0djFTazRsQW11WG9mQzF4L1F2U3UrejVRaHNXQWxsNzUvNjc0SWUvUkhZc3E3OFFRY0NGUVk3YmYrNEJsTHp0cEF5bTBjY0QrM2FCcWdxVEwwR3d0M3d2WVREUEZLTHRyQ05tUVQxMEQ0VWYvWU9NbDZZSHJ2NlFjbUV2UFdDeTJFZGNVbnM0WmNFN0kvSCs3Y3VmNzZpNnNOd0FSRVJFUkVSMVRxQ0t6MGNNdkRNK1JqZTcrY2NEUm5zMzQyaS96d056K3pwc0daTmhLbjNvRG9UTWpBUEdBSFQyY1BoWDdNa0tsZ0FBR0xaYWdEeC9rZ1VZOFdHZi9sM2tEdDFnNm4vZVFqdTJBemYwbStxYThneGVaZk1nWC85aW9oamFaTmZRdWpBYmhSL09EWGl1UDJ5bTJGbzB4SDVUMGF1L2xNTDh5TytOdlU3RjVaengwQTl0QTlGYnowZGRjM0F4alh3THBoVjdyaU8vV09MWUhlaTN1dGZWL2g4ckJkZEJldEZWMVhZcjZ4WTRRZ0E4Sy84SHdTREFmYXI3NEg5eWp1ZzVoNksydGJEMUh1UXZnSWovNGkrUWp2QlBTVC9uNzN6RHBPYWF0djRuV1NTNlRPN3k5S2xTSlBlWVVHUUppN1NCTUdDOElvZ0tsVkJtbElFcFJjQlVVR0tCU3NxQ0FnS2doU2xneUM5aWxScHNyQTd2YVY4ZjJSbWRtYVNhVnRRL1BLN3J2ZDZKVGxKenN3bUoyZk84enozclc3YUZnRGczck1aeGdIalFFUmI4S1laQ0hZcnRPMmVnTGJkRTdKTnZJZDJod1VObUJvTlFOZW9MdzM2K1JlUjVCYTRRNjhIa29UOXkvY2hKQnMwbEh0MlNTcjJmaUQvd1MrZkY3WUZrOEQvZlEzYVRqMWhIRGdlM0oxYllQODRIdDdPLzltWXFuVkFGaWtPNzhFZDRtSmM2SGZ2Lzh5RTNpZ0dKRGdXN01XelVSZXplWnRGTnJpcTlnZkJQTC92Z3JILzJLaGRWMVY0QUFDZzc5cGI4aHdGNEc1ZGcxTW1hU1hySlpra0FBQjB1Y293ajVzUDc4R2RzQzZXUG44QWtESnVQbFRsS2tmdGwrT2JKZUN1WHdaLzV4YTRPMzlEc0ZuQ0cvZ1Zaenc3TjRMUHVRM2VIL1RnTFhmQTU5d0JuNTBsVnI4SG1pZjQvSWFpNjl3THVzNjk0cmFUZTM1Vi9tb3UvczR0TWFCVUVOeWwrMGZYN2dtUTVqUTR2bDRVOXIyN3Qzd1A5NVlZQ1dzMEEvUG8yYUNyMU1wTjZBcTlWbllXY3FhOEF0TXJrOEhVYllyVThlL0JzZVl6V1F1Y3NQN0UrVHZjSHRqNTduaUpjeHhzUzJhQXQxbWdmZlJKbUVlL0RldTdFMkluUGlRTFFjTFVmeXpJMUhTNE5uMEg3NkhkQUVTNWYzMlBBYktITUhVeXdOU1JWcHY2VGgwRzYxLzg1bS9mQkhYZi9SRHNWbmdQN3dadnlZYW16V1B3bmZnZGxuZkdTd0txS2VQZlRjakNncjE0RmprVHcvdmxPL1liMkhNbndGNjlDSUxSNUV2OUl5RlVORXlEM2dCVEp3UHN4Yk93emg4UHdlMENWYklzMUUzYXdQVHFOSEZiRXZlSWJja01VR2xGb2FwY0UrcUdMZUJhL3pYc0g3K2RxNW9TQjlKZ1FtcVVBS3pyNTFVU0pTSjE4M1ppRUI2UWZKOTB6WVl3ajVvRng4cVA0RnIvVGNLZjRXN2cycmdTcXZzZkFQMUFiWkJwUlNYSkJicXV2YUdxVkFPK2s0ZGcvK0s5cE01dG1mTTZmR2VPSm5XTWVjaWJvR3MzanJxZktsRUdoajZ2UXJCYnhhQ2lmMjdNMUcwS3BsRkxHRDBlaWVJS0FGQmxLa0NiMlIyYXBtMEJtb2JndE1PMTRWdTRObjBId2VrQW9kT2p5QWZTZVhna3FUTStUZXJ6QUlEcngrWHdITndKZGZOMk1kdkZTN2FMSnVWT252Z2RydlhmSUh2czg5RDNHQ0JXRGkrWUJQYmkyV0FiVmNWcVNKbXdBTzd0NitGWThTR01nOTZBdW5FcmNIOWRnRTlHcVlrcVVWcTB3UEFINWU3bStBUGN1L01mKzFjTFFWZXBKYW9FWlhhVGZZL21CZC9abzNCdjN5RE9wMjVkaCtHWmdlQ3lic2grZHdCZ1d6WXZwdUpENm94UDh5YlhudzhFdHhPTzFaL0M4Tnd3YUIvcEJ0ZFBLK0JjOHlsY0VVblhWTEZTTVBRZUNzZTNTOEZlUGdlbWVqMW9PL1NBN1lNcDRDTVU3dmdRVlJKVmhhcEltYkFnNGY2WVhwa1V0NDExM3RpWVZveXFDbFhCMUc4R3dXbUhjOTFYWWZzRXR3dXVyV3VoYmY4VTlGMTZ5NDVMa1JBYUhVeURKd0FrQ2V2aTZZRFhEZGN2UDhoYVpaRG1WR2hhZG9UdjNNbW80eXgzNHk4QWQrbjV2WWZuVndvRmg1SmNvS0Nnb0tDZ29LQ2dvS0R3cjRVd3AwTC92eUhRZGU0RjUwOHI0TnF5SmhoVTRhNWZobTNSVkRoV2ZRSmQ1MTdRTkcvM3IwNHlJSXdwMFBjY0JNSHBnUDN6ZCtYYitKTUwrTCt2NGM2by95VjFmdnNYNzRPcDB3VDZub1BnT2J3SGdxWGdmMENUUlV2QzBIYzQ3Si9OQnhjUk9IUnRXd3YrVGhhNHF4ZkR0bnNPN2dSMzh5b0VsOE1mRENmQVhiOGMxb2FwMnhUR0YwWkRjRHRoZVdlODFDNEJvdHkvT3FOMW5BNUd5Q3l5UG5oL2x3OFMwbFZxaWNvQkY4NGtMY0VNQU56VlN5R2RvOE9xUXR6N3RvRk1UUWRWckJSOHA0K0dCUkpKWTRwWWhjTnhzQzJaRHQ0VlVUMFhwYXFMTUtaQTNmQWg4RmszNER2Mkc0elBqd1NwTThUc0kxT2pRZlQrUjdFNXVEMjhSOHdGU2puTUkyZUNydFZJdW9OU0JlVk1pWUN2SjAwSFAyODh5d3RWK1NwSS8wVGVXaUo3N1BPU2V5MHZPRlo4Q041bWdhcGNKV2xpQWFRTGJreURoNUMrNUtHd05yY0hkNFZndDRySkg3VDRPVk9uUnEvQ3RDMmRDYy9PaldIYnlQUVNvS3ZXQmZ2SGNYQTMvb3Fkek9IL1R1a3F0YUxLMVB0Q2dneGhSRW4rRUFKS0dEd2Z2YW84aGlRK0FMaTNyMC9vM3JFdi95Q2hkb0xQR3oxUmlpRGk5aWNXN0lVemttMjZycUtQclh2WEpqRXBJSlRBL1V1cDRsZXhocWdpM0kzN2h6Q2FvZTNZQTl6TnE3bUJqVVMrSDRxQzZlVzNRRmVwQmZmMkRYQnZYaTNiVEhDN1lKazNCdWFoVThCbFo0Rzdkakg0ZDlFOCtBaWdvdURadFJtQ1RKSVVWYVFZNkpvTklUaHNZV29Rc1Nvc0N3UEg4ZzhnZUQxUU4zd0l2Z3VpQW82aDN5aVFNbDdCcXJKaTFiRGhmeTlEY0VtRDdMNnp4OElTM1F4OVh3VmRxeEY4WjQvQjhmV2k0SGIyM0FsSk1JdXBWaGVtVjZmQnVXb1puRC9sS2hESkptTndYSmlFTldGT2hhYk5ZeEE4cnBpVjJ0NmorMlNyb2FGU2hjbG5rNm5wWWNFbSsxY0xBWTRMZWlHemw4OFZqb0lCbzRGNTJHVFFOUnFBdTNZSmxyZGZDMVpQMmo2Y0JhcG9TZEJWNnlEbGpmZGhtVE1HZk5hTnFLY2l0SG93RFpxTDc4WFRSMkNaL3diVUdXMkM5N0o0M3NRVUVHSjlVcnBhUFVuVkwxMnBSdFQyQVJVRDl0SzVoSzVkV09qL053UjBoV3FTN1FURFFIQTdZZWc1U0xKUGRiOFl2Q1hOcVVnWkwwMHVjSHl6T0hvQ2dkZVR0Q3FKRU9NZUk5T0t3VHg2RmdoR0RjdXNVV0dWd003Vnk4RFVhQUIxODB4NFR4MEtHeE5WWlNvaWRZcG9OY1ZuM1lScnl4cTR0NjRWa3gvOTcwK0I1ZVRuaHdRQnB0NkRBQURmOFFPNTc4WWtZUCs2Q1BiODZhakI3SlRSczZHcVZBTjNoajBGUGlTaExvQytTMjlvTy9hQWJlRmtlQTd2a1o1QXBpbzNKb0lBKzBkdlE5MjRGZGhMZjhEKzhkdVNKcnJIbndQOVFCMncxL3p6ODBJZWYwSzVwK2MvckEvV3hkT1ErdVlIWU9vK0NOZW1WZEEvTXpBOFdUd0taR282QUttQ2hmMkw5eUc0SExCL05EdTRUZjlFdjdqbit6Zmkvblc5K0g3cjBodnVYWnZBWGpvSE1yMEVDUDljQjBEUWNvKzNab1BQdWlFbVVBTGdidjhOd1o3N1cxTndPc0tTQ3dMd1dUZnpYVEd2cXZBQXFCSmxZamVpVkRBK1B3SUE0RnozVlZneWJBRG5qOHVoYWRrQjZ1YVo4QnpjRWZVM3FIZytDcWFYM3dSVm9nd2MzeXdCZSs0RUFFUzFiYUhLVmhTVEMwNGRnbk4xbktTbnUvajgzcFB6SzRVQ1Ewa3VVRkJRVUZCUVVGQlFVRkQ0MTBPWVU2Ri8raVhvT3ZhQTg4ZXZ3NUlNK0wrdndmN1JiRGpYZlNrbUdUUjc1Ri9wdDZmdjJodUVWZy9ueW8ra0ZiMStBb3RSZkpMQlhVRDB1M2IrOEJYMFBRWkEzL1U1MkQ5OUoxLzlCUUJDbzRXbTdlUHcrb05DaEZvRFRiTjJBTS9EdlgyREtHRkpraUJJU3F3MnB5am9uM3dCVUtsQXFKaGdvQXdBTkg3ZmI4RnV4ZTNCWFlQYjFSbXRZSHh4RE1CenNNNGJGelZnckc2ZUNYWHp6S1Q2TDdoZHNNNS9RN0tkS2wwZXFaT1hncy9PZ21YRzhLVGtsK1V3OWhzRjlZTnRaZmZGcWx3emo1WXU4TEovSEplb1BBQVFaZWRWTkZ4YjFnS0NVR2krcVlSYUd5YXRteEJSa25vTVBRZEIwN1pyMkRiamk2L0QrS0lvZldxZE0wYld0b0dnS0tncTE0VGdkb1ZWNG9VaWVOd0FRWUF3cFNUWVJ6SHhoSkR4eFhidjJRenMyUnkyVDdCWndnSnJ2dU1ISUVRc3VORlZhb0hRK1JmUENCSzZkdDBCUUxSWGtGRVlvU3RWQjFtc2xDajNINEdtUlh1QUlPRGF2QWFDM1JvMUtBRUFobWRmZ2FadFYrVE1HaVdiRVBHZndlT1dCa0VvRmZSUDlBTmR0VFp5cGcyTHJ2QUNRTjlyTU1CeG9rMUFuSUNYcWtKVk1IV2JBb2k5RUtscDNRbWExcDFpbnN2MTQzSTR2bDBhdHEwdzd4L0RNd05CYVBXd3o1OEFjQ3hJYzFxd1l0WDUvZWZ5bldUVU1QVWZDNlpPQnJ3SGRzQytiRzdNendTZkQ1WjU0OFJuUXVDRGZ4YytPd3U2cnIzQlc3UGgrR1p4K0RFVWhaVHhZaUtkWStWSFVTMWk3aGJPN3o2Rzg0ZXZndmVDdW42ellFS2ZISFROaHJMYkJaNEQvSXZmK2w2RG9XblpFZHlOSytLN0p2VHZKZ2lTK3k0d3RncXNMM3hmZ3VvMWlXQmJQRjAyZVNkU0NVVGI3Z2xvMjBkL2p3U1NYZ29TTXIwRVRFTW1RblgvQTJBdm5CRVRDMEt2NGZQQ01tc2tUTU9tZ0s1V0Q2a1RGOEMyZEZiVVNrZ3lKUTNHRjErRDk3ZnQ4SjArQXNGbWlab2treC9ValZ1SnFpS2hxT2l3ZitxZmVpbjRMcVFmcUMwZWw5RUtURWppSFh2aE5EejdmaW53L2tWRFZhbzhWQldseVFXSlFKVXVMN3VkMEJ2ejA2V2tycDh5Wmk0SVl3bzhPemVCMEp1Z2FkRWVoTUVFMG1BU24xMS93TmZ3N012d25Ud0UzdVpQcXFVbytFNGRodXZuMVdKd3p5OXpUcHJUa0RwakdWd2J2b1Z6N1JleTgwTjFzMHd3OVI0RWUvRXNMTE5INSs5RGVOemlHQzhBZ2l0WGhjTnpZQWZZS3hmRXViN01mTXQzN2dTSVg5ZUR2WDY1d0N4a0JMY1RndDBLc29pOElvN3F2Z3FBSUlENzYwSytycFBvK0JQS3ZUNy80YTZjUjg2MFlhSXNQa1Ixc2tEaVFDSkVLbGpZdjEwQ3VPNkNzbytLUm5vY0s3NVEwaGRGdDNRS0lFbFE1bGh4YmtDU3dkKys1cEV6SlpZQ0FJTFM5d0VDODRjQW50MmJZWk5SbHZEOWVWSjJleklZbm4wbGJuS0J2bnRmVUdVcWdydHlIcTZOSzJYYkNEWUxIQ3MraE9HNVlURDJHNFhzYUFuc0pBbGovN0dnYXphRVo5OHZjSzNQVFNnZzA0dEQzYWlsOUpDVUlnREV4RGE1ZHpkMzYzcnc5M3BleWN2ekMvei9tVjhwU1BuM3JiZ3BLQ2dvS0Nnb0tDZ29LQ2hFZ1RDWTRpY1pyRjRHWGFlZTBMVHErSzlKTWlCMEJuSHh6T3VHSzRaRWRjQ2JQSzhMK3U1dFAwRFh0VGMwemR2QjhkM0grUTRNa0VWTFF2L2tDK0N1aVZYNjNGOFg0Tjd4RS9SUHZnalgxclh3SHQwUHNENHhhTWI2eE1wVjFnZDlyeUh3SHRvTnovNWZ4Ui83ckUrc0RBcjh2NytxVmxXeEdvd0Qzd0JZRnRiM0pzSjMrZ2dJb3htR0hnUGgrbmxWV0dEWnVlcVRtRjdsQUZCa2pueTFSeVNHNTRZQkZBWEg4b1g1VGl3QUFQYXZDeUJQL0I2OWdVb2xCaHQ4dnJqVk5leGY1NlViYVJwYWY1RGVzN2ZnL1doRFNadTd2TURPNVExSkhGQ1ZyeXhLTFI4L0VKVHQ5SjQrSWhzMENpeGljVGV1d0RMOTFham5KMVBUa2ZiT3QxSDN5MUhrM2RqV0dnRnlKZzRJdS8rc0gweVJQRThwYnkwS1ZxV3JHN2NFV2F3VXZJZjN3TFp3c3V3NWpmM0hRRjJzbExqd0ZZcUtGcE5IUEc1NGZ0dWV4S2Y1ZndqSFFuWGYvVkJWcUFaajN4R3dMWkdYblZXVnJ5SjZiUE04UFB0L0JYdGVLZ01kaENDQ0ZiemN0VXV5eWlsa1NoR1FSVXVLZGc2M3JzZnU0aTFwcFhWaDNUOTA5WHBRTjh1RWUvc0crRTRkQWdDeGFqSzlPSWdveWlaazBaSXdENTBFcWt4RmVBL3VnSFhCVzFFcjFEVXQyc085ZTdPWTBDQ3pRT3Y4NFV0b0htd0xiZnVuNER0ekpFeE9XUC9VUzFCVnFBYmZtYU95TmtCM0E2YmVnL0NkTzVHYjBCZXk0SHg3U0RlQWtCNWpIakVEZE0yR29qcEtoTW9PZ0dCQVUvOTBmMmd6dTR0SmFyTkhpK29UR2EzQTNiZ0tFSVRFRHhnQXlDTEZ4SDdWeVFCcE5BZTMwNVhGS25odHUrN2dMZG53SHRrTDM2bkRlZjNZQ2VFN0xUMC9RVE5pSWlEUHlTWkI1UWQxNDFZdzlCMEJRcWVINzlRaFdOOFpML3YrRmR3dVdONStIYWJCRThEVWJ3YlRpT253N04wQyt4Y0xJTmprWmRBTEcvdW44MkxhSWdBUWd6MmhpaUU4RDgxRDdYTVBJRWw0ZG02OHE4a0Zsbmxqd20yR0FPaTc5WVgyMFNkaC8ydyszQkVLT2dFTXp3eUNwblVuMkpiT2tMNlR2RWttSCtZUjNwb2RITU5razBzRkFZTExDVDQ3QzJScU9vejlSc0x5empnQW9uUzNaY1p3eVRrSm94bUV6Z0NxVEFYNWkxSVU5STgvQndCUks0T0x2UHNkQ0hNcXN2cTJqYS9zUWRNd3Z6WUhnc2NsSmlyNGsrRUV0d3RVOGRJZzlVYndPYmNsaDZrYnR3SnZ6UVozK1U5UXBjdEQzZlJoc1Q4eGdtU0JzU05BSUJBWkNwZDFBMVFVdXgzVi9WVkVsYkhDdGtTUlhQaS9NZjloUTZ3bXNzYytuNUNTWHNyNGQwR1ZMSXM3STN1RkpaL2s1YmViNXNGSHhLcjBLQVFUR2NNMlFsUmlZbjB4VlZZQ0NVcHNqTVFUVmRtS1VzVW5QNTY5V3lYYnZML3ZnczJmMUtodDh4aDBYWjlEOXRqbndkc3RVRGRzQVVQdm9jZ2Uxdys4Zjh4UFRjTCtJQjZHUHNPaHptZ042M3NUNER0NUtLRmo2T3Ixb08zd05NQ3hvdDFCakdmUnZYVXRtSHBOd2RUT2dHbllGRmhtalpMTUsvVlA5NGM2b3pYWWN5ZGdXem9kQUtCdTBnYnNwVDl5SmY4RkhnZ0lacENrK0crZUIxMjl2aGljRjRUYzl3MUp3bmZzdDN3bkZ5U0RNcjlTQUpUa0FnVUZCUVVGQlFVRkJRV0ZlNURHK1FZQ0FBQWdBRWxFUVZUUUpBUFhwbFdpaDZwL1lZYS9jd3YyeitiRCtjTlhZcEpCaS9aUkZ6enVGdXFNMWdDamhtZnZWbGtaeFFENVVTNEF4TW9rNzhHZFVEZkxoTHBSQzdpM3hhOHlpUVhsLzZIT2hjZ1N1emV2QVhmbFBLZ2l4WUxCTE5tK2VGd1FuTG1MS1FSTkF6UU5RcXNUZlphdlhRWjcvZ3pZY3lmZytPN2o0QTk5L1ZNdlFkMDhFMXoycmJEZ3J1QnlGb2pWZy9iUko4VkFQOGRDM2FnVjFJMWFKWHlzNy96cHNPcVNBSzRmbDhQMVkvU2dQR2xPUTlxN0s4SGJjbUNaTlRMNVByZnBFcXlDQ3BYb05Udy9FaHFaQlpaNFpFOGFITFU2emJscUdZUVlrcGx5YUZwMmxLMUM4djcySzd5Ly9Rb0EwSFo4QnFwS05lRGV2a0dzekM0QUJJOWJFdkNSUTkyNFpXNlZLZXVEWi8rdmNZOUo1aGtrVkRSMDNaOEhnT2lWNGtEdVluTkVCYnVtWlFlUUtVWEVCZVdRQlV0OXJ5RWdaUmFFQXd1OXVzZDZRWkR4SFBZYzNodjgzaU9KNW1WTUdNUnFWRldGQjZLMm9kSkx5RzRQa0RKaGdXeXdKV2ZTb0tTODArTmhYVHdOcVpPWFF0MHNFNzR6eCtEKzljZndCaVFKUTkvaEFFSEMvdFg3c1JNTElLcXFxQ3JYQko5MUE5a1RCNGpTM2hGb003dEQzMnV3V09VZnhkWW1yK1QxL2lGMEJoaGZmQjJDSlJ1TzVSOEFFTlVRMUUwZkJwOTFFNDd2UHBHY1F0MmtEUXk5aHdhcmora0g2a0RiN2dtNE5xK1dxRUJvV25lR29jK3IwTFR0Q3V2N2I0VkprZ2Z4K1dEN2NEYk1vMmZCTk9RdFdCZFBoZmZBRHVoN0RZYjJrVzRRck5td0xacVdMd3VMdktLcVZBT21WeWFCdDl5QmJkRlVxVXBLNk1KOTJQWkFjSmlMR1R6MG5Uc0I5WjFieUpuK0t2aXNteURUaW9yMlBod0h4OHFQb1czem1QU2dRR1Y3eFdxZ1EvMk4vVkxmNm9ZdEFFRUFuM01iVE4ybTBMYnVuTnZHdjFEUDFHMks5Q1hoZGlHM2h6NFp0Wi9SOEI3ZUsvR1cxajNSTDdlQzJPMUN5cVRGSVBYaDFZZUUzeFpFMCtZeHFET2s3eC9uaG0vZzNweGI0VWdZVTZCLzZrVnhMZ2JBdlcwZDdKKy9GN3Vha1BYQk92OE5hRHYyZ0w3NzgxQTNlUmhNcmNad2Jmd09yaTFyNGdiZmRFLzBneXBLNVgwb3RzWFRFa3N3SkVoSnNKQ1FDUjY2Zmw0Rng1Y0xjbzlCYnZBblZ0Vm5vZUh6QVloSUVnbFVmL3E4MGF2aUEzOGJueStweW5sQ3E0OVpyU3A3akVvK05DSFlMSEI4c3dTRXppREtwVnR6SUZpendkdXQ0bjg3ck9MelNWRkluZm94VkdVcWdpb2l2cU9JaUlTS0FJRjNHSjkxVTNhLzlwRnVJSXVXQkh2eExMeHlkZ1RKNHZQQmQrWW90TzJlZ1BIRjEyRmJPQmxNN1F3WWVnK0Y0TENDMEdobEQxTTNhUTN1NWxVNHZsb0k3Y05kb0htNEM5UjFtOEM2WUxKOFFBNjVZMGNRUWhyWjQyNzhCVlZHS3hBYWJkaDlUNWhUUVJZcEhqYWYwajh6c0ZESG53RC9sZmxQS0xGKzU0WGhmNzhJRHF0a2pxUjdvaDkwbWQxek56QnFrQ2xwWWQ5OTFwQnV3Zi9XOXhxY1FML2s1Mkc4ellLY1NkR1BULzlVVEE3SW1mSnkxSGRpNm94UFpYOEhSTzJMend2QmtpM0s5YmZzS0ZwaStKWHJBc0ZxdW1wZHNKZitFQStRS1JiZ2JSWjRkbTZFNzgvWWM3eElDTFZHVExZSU9hZnZ6NU1nTkZwd3QyOUoybE9seThQMDhpU0FJT0g4L3RPRTdHNXNpNmNqZGVKQ3FNcFhRY3FZdWNpWk9Tb3NPYzU3ZEQvb3FuVmdtZk02NFBPQlRDa0NZNytSWUs5ZWd1Tzdqd0VBMW5mR3czdDRiekRoMnY3SjNLQWxWZm9ubStGYysza3dDU3B0OWhkaDF5L3M1L2RlbjE4cHlRVUZoNUpjb0tDZ29LQ2dvS0Nnb0tCd3owSVlUTkIxNndQdG8wL0M5ZE1LMlNRRHgvZWZRZGVoeHovYXo0Qi9hMHp2UlNDNEtKdlg1QUlBOEJ6YUxjcTYxbTJhLytTQ1lxWEUva1I0SHFzcVZCV3JLbUtnYnZLd1JPb3pGTWUzUytINmNUbHlwZzRMU3RhcUt0V0E1cUZId1YyOUNPZWF6OExhNjU5K0tiN25LRTNIM0sycVVBMzZwMTRVLzhFTFFSbjB1QkFRZzlNVWxhQjdjelR5RUdCak5OQjFmRVoyRjN2eExEeDVTSnlKRmVoTkpIQVRDVk9qUVZLTGlnV0Y0TFRIbFVKVk44OFVMU3NFSGdBQnFHaDQ5djhDNzZIZEJkWVBwbUVMVU1WTHc3TnZXMUFXVnc2Q0NuZzlod1I3S0FxNmp2TGpreWFqdFdqN0VCbnM5aStVTVZYcmhnY1RTQktnR2ZDV08xRVgxNlBaZHdSUFVhUTQxQS9LVnpiR2c4L0pBdGhjMlZLcTVIMGcwNHBKS21jVHN0NWcyYWpCUjhGdWhlMmoyVEFQbXdwQ3E1UHMxM1h1QlZYNUt2RHMzaHdXNUpTREtsa0craWZGTWNHMmJKNXNZa0ZoazlmN1I5MjRGY2kwb2dEclE5cWM1V0tRemo4RzJwYk5EZlBWVmQzL0FBeTlCb3QySXk0SHJPKy9DWEFjREwyR1FOOWpBTFNaM2VGY3ZRenVIVDhGN3luUG5zMVExMjhHdW5aanBMNzVBYXdMSnNGMzRxQ2tYNzR6UjJCYk1nUEdnZU5nR2p3QjdKK25vYXBVWGF4QW56Y2UvSjIvQyt5N1NnYjIvQ200dHF5QjlwRnVNTDgyQjQ2dkYwV1ZNczRMM29NN2tYUHVaTkFEMnRCekVNQm80RmcyRis1dFA4aks4OU0xNnNNOCttMDRWaTBMUzBqVFBmNGNkRjJmUTg3VW9jR2tPbld6VEhnTzdneTJVWldyQktwMGVYRmhQR0loWHlnQTJWK3FiRVhvT2p3TndXNE52bjlKdlNtc0FsRGNLRDdQQktPV0RlSVNqTVovUWdyYVI3cEIxNlczR01qeGV1RGUvVE5JY3hwTVF5WW0zQy8zemsyZ0g2Z05xc1I5MEhYckExMm5IbkJ0L2w1cXd4RUNVN1VPVkpWcnhqKzVpZ1lTZUtzYlgzcGR0SUZLZ2lMdnJ4S1ZTSmJPVE9xNGV4blRzQ2tGZXI2RW5sZU9nM1hoSlBDMy80YmdzRUZ3MkVDVkxBdFYrU3BncitZbVVaSjZFelFQaXdHcDBPM0IvZW5Gb2UvV0Z4QUVNZm1sZ0hBcy93Q3FrbVdoem1nTjNwb056VVB0L1VvR3J3VlZuR1R4ajhQMno5OEZiN05BMStWWnBFNWFCTXZjc2JLQnNkQ3hBeENEOENrUjFkN3MrZE5RTjJrRFZma3FZV01JWGFVV0FNQjM5bWh1Mjh0L0Z2NzRjdy9QZjVnR0QwSHJ0M3NMWUgxM1FsRDVnYTVhQjlvT1BXQjliMEpNKzZab3NCZlB3cjM3WndBQVZiUWs2Sm9OSWRnczhJUldwdk81OHkzTDdORmg2Z2VSbUFaTmlLcG1WQmhvV3JRUEpwUUJZakp3cE0wSVhiTWhqQytNQnFrendCcnl6UG4rT0E3QmxnUERzeS9IdkFiLzk3VUNHMTg5dXpmTEppdVRxZWt3ajV3QlFxZUg5K0NPMkFtZ0lRaDJLeXh6WGtmS3VQbWd5bFJFeXJqNXNMNDNNWmhBNFR0eEVEblRUZ1NUdDNUZCtvanpoeFVmSnFSNkVZL0Nmbjd2OWZtVlFzR2hKQmNvS0Nnb0tDZ29LQ2dvS056ekVEcDlicExCeGhWd2JWb1ZyQndKcmVyOHA2QXJWUWNnTHBqRUlxQmNvTTNzQm0xbU40Qmp3VnR6eEVXbVhUOUhYVEFMaGYzamhQK2FOZkxaYTRBcVZSNjg1WTRrR08zYThHM01SWVQwVHpiRCtmMW5rZ1NCTUFJVkMvN0VBakJxVVdKWUVHRDdjSlpFa3RsMzVoallpMmRpOWxmYi91bW8rOGkwb2pDOS9HYXdVaVhyaFhZeHp4VUtWYllpVWljdmpkOHdHb0VLc2p4VTcrb2Y3dzNDbkNxN3o3MTFiWUg3bU91NzlRMVRSMGlFUENVV0VDU28wdVZpU3AycXlsV1NWTmo0THA2RlpkcXd4QzVoTU1IUVl5QzhoL2VDdnY4QkVEb0R2RWYyUXQ5akFMekhmaXN3MlcvUDNpM2dybDhHZCtNdmFETzd3WHQwdjN6UUlCQ0lDN211dHQwVFVUMlFBWUMvL1RmdWpBaFBMakgwSGdyTncxMlFNM01FMkhNbmc5dnBxblZnSGpNdmVrZDVIbGtET3NudW9zdFZobm5jZkhnUDdvUTFTc0pHeXJqNVVKV3JIUFgwMW5jbmhpV202SHNOaGphMDhzNVBJdFliN3Mxcmdnb0JoQ2tWK201OUpHMjh4L2FES25FZkRIMUNyVE1JYUI3eVA5c0NIN0ZQaExkbXc3bHFHUWlORHFhaFUwQm90R0wxMjdIZjR2YXJNTWpyL2VNN2ZSanN1WlBnYlRrUUhEYlFWZXVBVEM4aFdpUWMrdzBnU1RCMW0wTFR1aE9ZV28wQmdvRHYyRyt3TFpzWFRCaTdjK3czNkRyM2dxNUREeGo2allLbWJWYzR2bmdmdnJQSC9Na0JZMkhvTXh5YWxoMWdIajROZDBiMmt2VVA5dXpiQnJwS0xXamFkb1hLLzc2emZ6UTdybXBFb2NMemNIenhQcmpyVjJENDM4dlE5eHdFUW1lQWMvV3lncnVFZitHYmFkUUNUS09XOEozNFBkOUpmUUU4dXpiQnMydFQ4TitwVThSM0VIdnhiTDc5cFNNaHRIcVlYMzRMb0ZTd0xac1huRDlGamoyQXFNUmtIUFFHWEQrdGdPUGI2TzlGVGZOMjBEOHpVT3p6dVpPd2ZUUWJxaklWWUJ3azlibVBoWHZiT21TUDZ3ZHRaamZvT3ZjU0s5bGxyRXNpRWV4VzNCNHVIN2cwOWg0S2RmUEU1d0R1WDllRC9mTmsyRFpWcFJwaHdUTUZ3UHZiZG5EWjBzcmZXS2pyUFFpeWFFblpmWVRCaENMdnJZcDdEcysrYmJBdG1nb0FjTy80Q2RwSG4wVEtXNHRrMi9KWk4rRTlLRTMwTmZZWkRxZzFjUC82STloeko1TDRCSEVRQkZpWHprVGF0SStnZmFRYjRQUENNbnRNYmtXMkhBU1pxM0FrQ0hDdVhnYjI4am5vdXo4UDltS000K0xnODkvRHFnclZ3Z0tNVEkwRzR2NlFwSVc3TWY3Y3kvTWZNaVV0K05zT05DTUdoRU5VT0RTdE9vR3Brd0ZENzJHd2Z6UTdlcitpNEQyd0l5aHhyMys2UCtpYURjSGQvaHYyWmVHZjBiWjRLa0F6Y1pYZHNpZjI5NnVwM0NVWWRkRHFqeXBTVkRhM21qMTNFdXo1VTNEK3NEenNlZUN6czNCNzZKTWdUYm0vZlZMR3l5aEcrVlYwa29ieUo4alJqUHc1dkI1QUVFQVZMdzN6cUZrZzA0cUJ2WGdXMWtVUjl3WkJRdk53RjNoMi95eXJWc0hkK0FzNTA0ZkQvUG9jVUNYTElQV3R4WENzK2hpdURkK0t2d2Y5aVFXcWl0V2dhZEVldnVNSDREdHhFSFN0UnNIemd5Uno1MzZSQ2pvRUVUVVJvZENmMzN0OGZxVlFjQ2pKQlFvS0Nnb0tDZ29LQ2dvSy94a0luUjY2eC90QTE2RUhuSnUrZyt1bkZYbnlyaXhJU0hNYUNMMFJndHNKL2s3c1JWZkNZQUs4SGpHNEt3Z2dkSHFRcWVsZ1V0TkZiOFBqQjJDWi8wYk02bG8rNXpZRWx3T0V3UVRDWU1yWDUxZVZyd3p1NmlYWmZlcW1iV0Y0dW4vVVkzV1BQZ1Z0cTg2UzdiemRJdnFSUm1CNFppQ29FdmZCZTNSZldQVXVlLzB5YkV0bmdqMS9HdHcxK2I0RTIvNTFNYmdZRVFwaE1NRThlclpZNWZ0UEVGZ1lpdWZQR3dGVnVqeTA3WjRFYjdrRDd0STUwTFViaHpmd3F5a2tqZi8ra2tPVFJNQWxTQkxxQ2FvS1ZVRlhyd2VtVGhQa3ZEVUk3dDAvZzY1WUhWVFppdkFlMlJlMXlqbFF1UlZwS1JBTHd6T0RRT2lOY0h5ekdDbXZpOTZ1am0rWElIWDZNdWk2UEF1blgzcTBJUENkT0FpbWRnYjB2WVpBOC9BVjVMd2xZd1hnLzFzRktzL0psQ0xRZGVrTi91OXI0TzNXb0ZKSVhLTFlLOFE5aG8wdWNSMU1LT0g1NkRMWUJTUnQ3OTYyTGt5NVFGMjNLY2hpcGVEZXVqYjQzZmpPNUZaUWtub0ROSzJsWTBrODFNMHlaYmZ6ZjErRGM5VXlVQ1hMZ0NwV0V1eWxjNkpxd1Q5SVh1NGY3c1pmeUprOEJBQ2dLbGNaNnFadHdkKytDY2RYQzBFWVRFaWR2RFE0NW5IWExzR3g4bU40RDBiNDhmcThjSzc2Qko3ZG0yRjg4VFdvS2xXSGVkeDgwWTk5eS9jQXo4UCs4ZHNRbkhid09iZWxpUVVrQ2FaMkJyU1BQQzQrbjRDb09FR3BZQnd3RGt5RDV2RHMzUXJ2aVlQL2lDb0VBTGkzZkEvK3ppM29lL1NIKzVjZmd2Mk9TaUFaaktTaXR4TVFUSXdqVEtrd1BpY21QSVZhWm1qYWRvWGgyVmRrRDljLzlXS3VpazRDcUNyWEJGV21ZdTRHbWhGbDdRc0Nrb1J4NEhpUXhVckJzM3R6UWttTWllRCtkVDNvR2czQm5qc08xOCtyQVVFQWQrTUtQQzhsS1RmUGNRRHJnMnY5TjNCdjN3QnQ2ODV3YmZnbXNXT2pqWGNjSjdzOUV2YlNPZHdaOFF4NHF5Vk1DUVFBc0hjcm5OOS9Cajc3ZHZRVC9BTjJJUDhrcnMycnBmTFljYUNLbFFZVEpia0FBRUNTNEcvZmhIdlh6OUpkeGhSb1duY0tlMDRkeXo4QWUvNFVWUGRYRGJNZEVIeGVjRGV2d3JObmk2VENXOXYrS1RHZzUvUEI4YzBTY1dPMHdLVi9lQ0RVV2dpOHpIMGtNNy9TTkhza1dEWHVQYm92OS8xRzAxSmxuNEJVdXlDRTljRjcvQUI4SncrSjE2U29YSHVMSkdBdi9nSDRmR0JxTnc2eitHSnFOd2IvOTdXb1NncUZNZjdjNi9NZjk1YnZ4WGNrQVBQSW1ia0JZVC8yWmZOQUI0TEdaNC9CcytPbnhQc2JBVk8vV2U0L0tGVlExVW5UcWhPb1lqR2VIUmtFanp2aDZ2djg0TjY4SnFnY1pSNzlkbTRpaGg5MXd4WlErOVhqbUpxTkpNZExZTlFBY2hQMENaMGVSVDVZbDY4K21vWk9sdDJlTTFGVTVqT1BuQUhDbUFMdStoVlk1NDJUekdFMHJUckE4T3pMMEhkOUZyZEg5SlM5ZDdocmw1RHoxbUNZUjB3SFZibzg5RS8zQjNnZXJwOVdpQTBvQ2thL2paZGo1VWZoL1l0UWdqSDBIUzVhZnZuUmRla05YWmZldWRlNmVWWDI4eFRtL09HL01MOVN5QjlLY29HQ2dvS0Nnb0tDZ29LQ3duOFB0VWFzeHN6cy9vOG5HWkJGaWdFUUszRGlZVnM0QlRZaEpBQk5rRkRkWHdXNkRrK0RhZFJTbEpEc1BWU3M3SThCZitjV3FOSjZrS2xGd2VYamM5cy9mU2RYNGpnQ2dsR0RNS2ZDdm15ZUpLQnZHam9abnNONzRObTdOV3k3TnJNYlZLRUxISDdVemR0QkUvQlBERmt3cEdzMkJGMVpWR0NnaWlibWQwb1ZMd1c2U2sxNER1d0FkK1c4bUZnd2FoYW9rbVhoUGJJUHF0TGxRYVlYVDZyaWhXRFVVUzZtUXVya0pRbDBTdnpwVGFhbUkzVmFZZ0Z0eTl1dmlaS3JGQVhIRisrRGFmaVFwSTJ4MzZpNE1xOXlaTC94SXJqTGY4cnV1ejI4UjlMUGl0ekNhZ0JDb3dWZHF4SFU5Y1JGUk8yam9yZW5ZTGVDejg2Q2ZkazhNUFdid1RSME10akw1K0NNV0Z3TFlPZzdIRFFBOXg2cGJLa2M2bWFaVURmUGhIdmJ1ckNrRk83bVZiaC8rUUc2anMvQWUzZ1AyQVM5V28xOVhvVVFJVzBiNmNIclBib1BucjFib0c3eU1Jd0R4c002YjJ6WWduUXdhT0Evai9yQlIwQm90TERPSHgrMlFCZ1BRaVZLMzhlMUZnanJMQlZ1eDFBWXhBMmtpWXVLanBVZmhkMWpWSG9KTU1WS3diRmlhVXpMRHQrcHc3RE1rL2REemtzLzJRdG5ZRjgyRDk2VGh3b3VVQnVGd3JoL2dqQnFHQWVPQTBnQ3RzWFRnNEV6ejk2dG9LdldnZXVuRmZEcy96VlhKVVlHN3NZVjVFeDVHZHIyVDBIVHNnTThlN2FFN1hkOG5Wc0ZUSnJUb0twU0UwenRES2pyTmdIaHJ5N2tibDZGYzlVbjhCN2RCMjJISHRBKzBnM3FKbTJnYnRJR1lIMWcvN29BOXZLZjRMT3o0RHR6Vk5aaW9iRHdIdG9ONzVHOUFNOEgvWXZqRVd1czlwMCtBc3YwVndHQ2hHbndCQkRHRkFBQUgrS3B6SjQvRGVlYVQ4T09vNHFXaExwWkpud25mb2Z2ajJQQjdYVFZ1cUNyMW9sNlBWMm5ucm5uS0ZrV1JlWXNoKzJUT1FWaTcySjg4WFV3ZFRMRXozWHFFSFJQOUlQMzBPNkV4OFpZMkJaT0N0OFFLM2lYQUlMZEN1ZTZML1BacThUUXRPd0k2cjd5Q2JXVlUya2lhS2J3eDl4WUJLcXBKZHY5OWxFVUZYMGVGQmhyYURwS1phODM1bmhTMEhDM2JzZ21BMUtseTR2SkJSRjQ5djBDejc1ZkVqcTNxbkxOb0RXTzRQTkM4S3RpUktvbVJWSmtrWHhnTTJmaWdLRDBObFdpREF5OWg0S3VVUi9jOVNzQXo0R3Axd3hVOGRMZ2JsNkZhY2hiWU9vMmtUMFBWYlppMUQ0NHZsNGtWaitIb0duZENYeE9icUlMbVNxVFRNdjY0RDM1TzVoYWpZTEp4Nm9LVlVFV0tTNDVYeWlGTWY3ODUrWS9FUWh1SjZ3TEppRmx3Z0lZZXc4VkU2VDlrdmpKb0twUURWU0ord0FBcENrVmFUT1d3ZjdWUW5nUDdZYTY2Y014M3h1eS9iSmI3MHB5UVR4OHB3L0RrVVNDcjJuSW0ySC9GbGhXMXNZZ0VlaktOVUFXTFFuZnlVTmh6MHdBM200RlZid1VDRVlEOXRJZm91V0V6UkxlaU5GQTk3aW9xT1hjOEczTTl4cC8reVp5SmcyRzRibFhRUlV0QWRlbTc0TDc5RS8wQ3diK3VWdlh3NDV6Yi9rZTdKWHpDWDBtZmZlK1VmY1Y1dndCdVBmblZ3cjVRMGt1VUZCUVVGQlFVRkJRVUZENDd4S1NaSkQxVW9kL3BBdUJ5aW5CRTkvWFY3SllLL0JnejUrRzlmMjNZT2c3SEpwV25hQnVuZ243TjR1bEN4MmhoL212RlZxMWxSZllDN0Z0Q0FEQWUrSWcrTCt2U2JaejF5L0QrM3U0OUt5NlFYTWdJcm1BcmxJTHhqNnZpbFdCRVlrTVRNMkcwTFovS2c4OUZ3TmRnc01HOCtqWm9FcVdoZS8wRVZqZm00QzBhWjhBaUw5d25CQUVJUWtReWhKUUYxRFJvSXFXVEt5YWtWTEI4OXQyVWJKOS95K3l5UVhlSTN0bGxScmlJVmh6b3U0ajFOcmtGbTJCcU5Vbnh2NWpvRzdjeXU5ckxlSTl1Zy91bjlmQWUrSkE3clpqK3lHNFhkQTBmUmpPN3o2UlBBZUVUZzkxUm1zSVRnYzgrN2JGN1k2cWZCVVkrdzRIbjUwbHFRUUNBTWZxWlZBM2FnSFRvQW5JbnRnL29XUUtwbEhMdUcwQXdQN0pYS2p1cndxbVRnWjBYWHZEdVRwazhjc2ZzQWtzY25zUDdRSlZvalI4Snc4QlVSYlh5U0xGcFBlcS8vdE1mWE5odU5Sc2pHb2hnbVlLekFaQ2N1NWdwV1hzWUJPcDkvdjk1clVmUEpldndLUWM3dTBiQUFDR2ZxTkF4L0JvRC9SZC9XQmIwSDRKYWRrdVptZkJNbk9FWkh0aDNEOEJqSDFlQlZXeUxKeHJ2d2hUZkhCOHUwU3NFcU1aZ0VsTVhjUzFVVXpHaTZheW9xcGNNMXllbU9QZ1BiSVA3bTNyNEQyOEp6aTJPVmQrQk9lNkw2SEphQTExbzVhZ3E5YUdxbndWcU1wWEFRQllabzFLcUQ4RlN1QXpzVDU0ZjlzdTNVK1NZb1VvUVlEOTgxUk1wU0hXSHlUUzl4d1VkZEdhUFg4NlRJVUhFRDJCMWMweTRUMXhNTXdUbUNxeEJWU0orMlFyRDFYbHE0Q3Ayd1RlUTd2QjFIc1FndGNEUWF1RDZlVzNZUHR3Rmp5N3BSWGRDYUdpWVh6eE5USDV3dytabWc3dHcxMmdiZDBaT1pOZkJuZmpTdDdPL1IrQXFkVVFUTzJNOEkwa0pRYmNJNnJUWFJ0V1JMUWpBVVlkMHdPOXNER1BuQmt6b0dMb014eUdQc09qN2dmRXhCUGppNjlMdGx2bnZ5R1ozeFVtaEZZUGxjejRURVVvSGhCNkk5Sm1mUTdmSDhkaGZXZTg3SG5VVFZyRC9ldDZnT2RCcGhmMzIyVkpGYUNpQlM3VmpWb0FOQ01tWU1uTTVYai9mRUxkcEEyTUw3ME9rQlRjbTFmRC92VmlNSFdid2pSa0lyU1ozV0QvL0QzNFRoeUVZQStmeXhOYVBaZ0d6UUdlai9wc3MzOWRrR3pUdEpLWC9KZDhycjFid2RUSmdEcWpOZHhidmcrcVZVVW1sQVVvclBIbnZ6TC9pUVY3OFN5Y2F6K0g3dkUrTUwzOEpySW45RTlhd1VmVHFvUDRMaUlJUU9CQmFQVXdEUnFQbktuRFlIbjdOZG5QblRibFE1REZTdUgyZ001U2RZMW9QejhTU0xpT3F0WUJCQlU5RWtaRmd6U2FFMjhmK1RtOUhxbThQMDFMa3k5bE1QWWZDM1hSa25DdS96cXFIUmFmZFFNNXMwZUQrK3VDN0RpdTY5Z0RwRGtOM0Y4WGNsVUlZaUM0WFdKL0dVMXdMa0xYYml4cjUrYzdjeFIzUnYxUFRIeEk4SDd4SHRrWFZMUUlwZERtRDVIY28vTXJoZnlqSkJjb0tDZ29LQ2dvS0Nnb0tQejN5YXN2WTBHU1QzVmM1N292eGNWRGdvVHEvZ2ZnTzdvL1Jtdi9LczlkcUN4TG0vMkY3SFpkMStlZzYvcWNaSHRvSUZkVnZncE1JNmFMUHMrTHA0dlZ0eUU0Vm53SVJ3TCtqVXlOQmpBTm5Rem51aTl6cXhwOVh1ZzY5eElUQzQ0ZmdHWCtoTEJGcDFoVldwR1F4aFNvbTh0SXJMTytoSkpXVE1PbWdLbjNJQURBdWZhTGhDc3YrVnZYNFl0UlBlclp1MVdpRHBGZjB1WXVqOThvUWNqMEVoQllGdDc5djRLZ2FUQ05Xc0t6Y3hPOFIvZUZOL1Q1NE5tNUVacTJYYUZ1M0VKU2NhanIxQk9FVmcvbnFtVnhGOW9JWXdwTVF5Y0JLaHEySmRObEV3Y0Vtd1cyRDJmQk5IdzZURU1ud3pKelpOeUY1enZEbndFZkVRU0k5T0FGL0F1SWk2WWhaY0o3MEhWNUZyN1RSK0U3ZFVqc0d4MWVjY2RkdnhJbTh4bUplOTgya0RxOVpEdFR0eWtJZzBtc1JnK0JOS2RGVjVCUWF3R1ZDb2JuUjhydUR5enlxdTZ2RXJVTkZjVWJPWkRFVk9TZGlBVldWZmlTRTJFd0FZSUF3Wk9rUEg0Z2VTRVBNdENKUXFha3hVNFU4aTlzRXhvZEtEcUtrZ2tRZFlHOU1PNGZBTkIyZUZxczFEcDlCSzdOcTZHcVZCMVVpVEpRbFNvTHo0RWRvSXFXVE1yajNyWHBPemkrWENEWlR0ZHFCTi9KMzhIK2NWeXNkdU00VVduaDRFN29IKzhEcGw1VGFSV2N4eTB1REpNa3NnWThCbFc1eXFCS2x3TnBTcm1ycWdVQVFCVXZEVjJYWitINmVUWFlDMmRnZmY5TlNSdHRabmN3RFpxTFFZVVp3K09PTmRwT1BhSE43QWJ1NmtWd3Q2NkQ4VXM4QjJFMGt2dUI4RnZJRUtyd2luQXVPd3RjZHBic1BFSGZhekRBODNEK3NCeE12UWZCMzc0SjI4SkpNSStaQitOTHI0TTBHT0hhRk4rWFBoTFRnSEZnR3JVQWQvVWl2Q2NPUXB2WkhkenR2MkZiTWdPbVlWTmdIakVkMlpNR3gweGtqSWVtZFdjd2tYWSsrVVJ3T1dCYk1xTkF6eW1IOWYyM0pOdlVHYTFoSFBRR2NtYU5BdnZIY1ptalJLaGlwUUNDaUcyWlVNaHdWeThHNzdkUXFCTDNnZEFid1YyL0hGVXBoa292QWNLY0tpWnB5cjFEL2RYOUVoaDEwdk50SXBhRXRoOVZ1VXJ5bnV1U2t4R2lKWmcyL0wxSkdNM1F0bnNDMm9lN2luWmpCak5jMjliQlBISVdTSE1hdkVmM2dTNVhKY3ppS1pvdk9WT2pBUWd6QTl1UzZUR3RycnpIRDRDOWNCYU9WUi9EZCtKM0FMbnZXYVpoQytEejk4SXFtQVBRTlJ1S3lRVWtDZWU2TDZOYUZVUVNxcGdBaUQ3dUtST2tZN24zOTEyQXp3dHR1eWZnMmY4TE5NM2JnYjE0TnN6elBwVENHbi8rSy9PZmVEalhmZ0dtM29NZ1NBcWt3UlRYSGk4VXdwUUtUZE8yY0cxZEMzVkdhL0EyQ3h6ZnpJSjU5R3lZaGsxQnpsdURwRlpGSVFnZVYwSjJiR1JxZWtJSjE5SFVPdklDWGFrRzZFRVQ0amRVYThTZ09jdkdUSHhXTjgrRXZ2dnpzTHo5ZXA0VUl1U0lOc2FUUlV0QzE3RUhJQWlpcFZZeWMxTy92UTUxMy8wd0RYb0Rnc2NOOXRKWjBBK0lRWFM2V2ozUTFldmxxOS9PZFY4RzV5K0Y5ZnlHY2kvUHJ4VHlqNUpjb0tDZ29LQ2dvS0Nnb0tDZ1VJZ0kva3JiL0tvSThMZHpGNlNJT0l1M2hGWW5YdHZsek5jMUU4RXk3VlZ3dDIrRWJVdWJzeHl1VGQvQnRYRmwySFpEajRHZ3E5WE43YWRhQzBLamcvM3o5K0E5TGxNOXdyR3lsUmlSQkJlY09EYXNzdG41dzFjQVNjRzU5Z3ZKZVVKbHZ1TkJsYTBvbjF5UUFHUjZDVEMxTXlDNG5ZRFBCMjNISG5EdjNCaHpRVENNU0ovbkVGUVZxb3JLQUVrZ3NMNm8xZ09BS01NcFJDNzZrQ1FJU2hWMVlVL2RxQVZJbWNDcy9mTjNSU2xnbnhmYWpzL0VyTjUyYmx3SnpjT1BRZGV0THp3SGR3V0QvVlNwY3RCbWRvZGd5NEZyWSt6cUlNS1lncFF4YzBHbUZZUHJ4K1ZpUlZ3VXZFZjJ3YjE1TlRSdEg0ZHA4QVJ4TVN6R0FxSGdjVW1yNXFNb1VMRG5UOEcxOFR0b0gzMFMrdTU5a1RQRjM0OUE0Q0wwZTR4UlplWDQ4bjBRT2oyb29xWENGdjZMdkw4YWZNNXQySmJPREd1dnV2OEJHTk9LZ3M4SlY3TWdORHF4TXBPaW9Ha1pPeG1HVEM4UnQwMGtoRm9EY0J6Y0VSVlFkS1Vhb01wVXlEMjNLUldDTFNmcHBLZkFncUdRd0ZpUVY2eHp4c1Rjcjgzc0RuMnZ3WEJ2WFJzeklCS053cmgveUdLbG9IL3FKWEZYNVpvbzhtNTRvTXJ6K3k1d1dUY2tGYmlrT1JWMGpRYmdidndscWZ5U1U2c2hqQ2t3ajV3Sjl0eEo1RXdlSXFrSVZqZHFDU0hLMzFSVm9acVl0TUd4WU0rZkFucysvMUw3ZVlGcCtCRFV6VElCUXJTT2lJUk1UWWZPTHl0cysvU2RoS29GVldVcVFMQmJZWGxuUFBSUDlKUHNUMzkvVmRSQXE2NWJIK2k2OVpGc0Y1d08zQjdZT2ZodmRiTk0wRlZxd2JOckU3aGJ1UXBCM0kyL1lKazFDaW5qNWtPZDBRYXVMV3ZqOWpjU0x1c0cySE1uWUprN0Zwb1c3WVBidllkMnc3WCtHekIxbTREVUdjRGxJN2xBVmE1U3VMRnhxK29BQUNBQVNVUkJWRjk0QVhCWExhNW9HdWtMdm9kciszbzR2bmcvOGNPcTFBSUFzSmZPRlZiUDRtTC9iTDdzZHZOcmMwQlhyd2Zib21saHdlaFFETSsrQWszYnJuQis5M0ZDYWtIQmM0OG9uS1FQOXNJWnlmc09FSU5hMFh6VEFVQlZxVG8wTFR0QzA2UU53S2pCWjkyRTQ5dkZjRy9mQU4zamZVQ1ZMQVAyaitPd3Z2Y20wbVo5bm5UeGRTd0V1eFU1azRmazlyVk1SUmg2RGdJQWtDbEZvQ3BYU2ZiK29Ddm1ldE16ZFpyQWRXT2xwRTIrK3VWMndyVnRIYlNaM1dFZU9STlFhK0JhLzdWczI4SWNmd0Q4SitZL2NlRjVXTjhaRDk1bVNWbzlRZGZoYVlCUnc3MTlBOVFaclFFQXZwT0g0Rnp6R1pnNkdSRFlBcG9UK2J6d1JxbmdCeEFjdzcySGRrZWR0OURWNnlmOE85Zng5U0x3RGx2TUJDMUFWQzByOHNFNnVINWFBY2UzUzJPMnBTdlhCSmxXRENuajVzTXlkeXpZY3ljUzZrdGVNUHp2WllCbTRONzJnK1F6cUI5NkZMck03c2laT1NMbXU4cnd2NWRCYVBXd0xab3FKaFFFa2dzcVZZZXUzUlA1NnA5cjQwb0lYay9oUDc5Kzd0WDVsVUxCb0NRWEtDZ29LQ2dvS0Nnb0tDZ29GQ0tCS2hVeVRjYi9OQW1vNHFVazU0emFOcTJZMkM0NzhRcVp2RUttRndkVVVrbFpVbThFVmJ4MDJMWkEwa01BMzVranNDMmRDYy9PaldKVmN3aTZ4L3RBbDZnbGdyL3lUZGU1RjNSK2lVbmVac0dkRWMvQW1ZRHlRV0ZpNkRrSW9DaTR0L3dFUHVzRzlEMEh3ZGgvREN3elIrVmJXVUpWcGtMeXRoRWV0Mnh5Z2UzRG1TRFVHbkEzcm9iM1MwWEROSGdDb0ZLSlFVV1pBTHhyNDBvUUdoMElqVFpzTVkyNy9HZkMzZUwvdmdiM0x6OUMwN3F6S0FlLzhpT0FabUFjTUE2Z0dkaVh6SURnam00dEVrZ3NvRXFYaCsvNGdZUzhYTzFmTDRLcS9BTmc2amVENlpWSnNDNllIRE9aSXhrQ2Rnek83M085dUlOQjhrUnRKeGdOVXFkOUFvSm1rRDMrQmZEWldTQ0xGQWRoTklNOWZrRFNuTDF3QnRsam41ZHNKMU9MQUFCOHh3L0Erc0VVMlV1cHlsYUUrVFhSZzlYMjRTelpOaW12elFGVnRxSmtPMkUwZzgvT2duM1p2TER0Nm1hWm9wYzc2d09abWc0eXJXaWVGbndKdlJFQUlEanRTUjk3cjVMSS9jUGZ2Z240dkJCOFhuRFhMb0c5ZWhIYzlTdmdybDBHZC9NdmNIOWZFeXZySXRSUDZLcDFZSzdSQUw1VGh5Ui9Nem5vU21Ld2k3MTJTWFkvb2RVbVZZMzVUNkQyMjhwRVZyc0dNUHp2WlJBYUhUdzdONFdwQXFreldrUFRvajBzYzhkS0V0UmNHNzZGNitmVnNyWkFnS2k4RTZuZVFSVy9ENXJXbmVBOXNpK29TQkZLNk5oQXBxYkQwR3N3NFBYQXNlWXpTVnZ1NmtWWVpvNFVwWDd6a0hqaituazFIS3Mra1Yzb2Q2eFlDc2VhVC9OdFEyTC80bjNZbDM4Z3UwOVZwaUpTWHA4TEFMRE1lUTIraUVTWHFDUllmVWdZVE5HcmNVT3NlbUpCR3N5QVdpTkoxTlE5K2lUNEVEc0p4NHFsc0g4eUp5am5yRzRtSmlQcUhuOE90a1ZUd2VmY2h2M0w5OEhmL2p1eHpoY2lxdExsQVVqOXZRc0M3Nkhkc2g3bXNXQnFOd1lacHlwYzhMaVRxa2FtaXBkRzZ0U1BRTjEzUHdCeGZ1RmMvNDFvZytOL1ZsenJ2NGFxVEVYWUZrOU5XcW8rV2NqMDRqQ1BuQUhCNTRYbjEvWFF0TzBLNnI0S3Nza0ZUSU5tRUp4MkNCNDNOTTNiU1pKMDh3VE5nQ3BSQnZ5dGF4RGNMampYZlFWdHE0NVFsYThDOXRJZnN1TmlZWTgvY2JsSDVqK0pFRFdabVBUL2RwSVowOGhpcGFCdCt6aDhwNDlJN24zbjk1L0QrZVBYSUkxbTZHV1VGZ2kvRW9PaDd3aEpNb0I3MjdyY0pFS2VoKy9FNytCdE9iQkYrVzRBSVAxVFVTSE4rdTZFcUVvSWhuNmpSSFdIT0FrUFJkNzlMdWxrZSsyalQwTGI5bkVBb3JyVDdWZTZTOXJZUDVrTHdldUJOck03VWw2YkRjdmNzZkNkT3B6VWRSSkIvV0JiTUhXYmdMOHRKaXBGUXBldkFxcHNSUmhmR2dQcjNPaEpxOTZETzhGZU9BUFBuaTJncStVcUZZUXA4RVdnYWRzVjdMbVRVWlBDUXJtYnorKzlPTDlTS0RpVTVBSUZCUVVGQlFVRkJRVUZCWVZDaE0vT2d1QnlnTkRxUWFhbUoxNnhIb0d1eTdNQUFNR2FMVnRkR29CTUx3Nm9OZUJ6YmtlVnZDMUlqSDJHeVM2TXFadTBnYnBoaS9DTktscmlYZW5adVZIMnZPeWxQNEtWMElSYUMxQlUxT0FpbVZZTVRKME1zRmZPQjcrYldJRm9BQWxKZ0FZaDhsYlBwczNzQnFaQmN3Z09HNXhyUDRmZ3NJbWU3ZFhxd2ZEOENOZy9tcDJuODBiaVdQNEJYTnZpeTVXbVRma1FwRGxOc3QzNDRtdndIanNBejE3UmwxTHpjQmQ0ais0WHZVZzVEaUFJTUxVellPdy9GcmFGMGlwQlBqc0xwcGZmZ3FwaU5lUzhPVERwNEVMd2M2ejhDT3FHTGFEcjFCUHNwWFBRTkhzRXFuS1Y0Tm05R1o3OXYwUTlqa3d2QWZPSTZhQktsUU43N3FSb2daR0lUS25QQjh1YzE1RXk5aDB3ZFpzaVpkdzdzTDQzRVh6V3pUejFQL3pjWGpnaWdtb0VJOHJwQzk0RUY3aThiampYZlFsRDc2RXdEWnNDeTZ4UlFYc04zNW1qQ1hlRktuNGZBSUM5ZmpscUpWVndyR0RaNkcyaWVPMVNKY3JJU2lwN2RtMkNaOWNtQUdKbEV3RDRZb3hkMFFqSUVmUFduS1NQdldkSjVQN2hPTngrOWVsQ3IrUldWYXdtZGtubW5pT01ab0RSaENuci9Oc2dVOU9odXI4cUJMZFR0anFUcVpNQnB1RkRZb0xNbCtIVjZlcG1tYUJyTm9UK3lSY2thamZ4RnZoZFAwdWxodWthOWFGcDNRbStNMGZqV3ZQb092VUVvVGVLVlo1L1h3TmhUcFcwaVNabG5najg3UmpqSE0vbk83RUFnRmlwSzFPdFMrajBNUFVmQTlBMGJJdW5TWUpBbXJhUHczdHdSNTduU3dBQWpwUDFwbzlzRTR2QSt6THlHV05xTnc0TDJqbldmQ1lHcmlFR24raXFkZUE3ZFJoMHBlcEluYklVMWcrbVNoUkU1S0NyMUFKSUV1ekZzM0huTUhsQlZhR2FhSGR3N1ZKMGE0Tjg0UHBwQlh5bmp5UjFqT25WYVdEaUpCZFFhVVZsRXlubDVqT0ErTXdqcFFoOHgzNkRhL05xMFkvYy8vY2l6V25nTFhjZ09CMnd6aHViVkYvekFsVzZQTXdqcG9NMG1HQ1pOUm9nU1RHNW9NUjlrcmFxeWpXaEtsY1o3cTFyd2RzczBIVjVGblROaHZESkJOTWxrQ1RJOU9LZ1NwUUJWYncwNkNvMUFRRGFSeDZIdHNQVEFFRWkrN1hlb3MwQ3g0SzMyMENtYWNUZ29rdzFlbUdQUDNHNVIrWS9DVU16WWFwVlZJa3lvSXFLcWo1eXo3cmhxUmNCbWc1TE1NenRqQUQ0dkNCMEJsR1ZJeEwvWEVIalZ6c0l4WHQwSHhDWWgzRWNMTFBrYlNDU0pkSGZNL1l2M3dNb0ZlZ3F0Y0hVYlFMWGoxK0RkOGgvNXdTamdhSHZjSGlQL1phcm9CSWpFTzc0Y2dFZ0NOQzJld0xtVjZmQk11ZjFwTzZWZUpBcFJVVFZBb0dIYmZGMDJkL1k5cThYZ2E1UkgweWRER2c3UEEzWCttOWt6K1g2OWNkd0ZiUFE2NlFWZzhENUlGaXl3VFI0Q0lJdEIremxjOUIxN2dWNFBjaWUwRC84dHpTamdhNVREL2lPSDRUdjdERUFkKy81dlZmblY1RVF4aFJSV1UwaGFaVGtBZ1VGQlFVRkJRVUZCUVVGaFVLRy9mTVU2Sm9OUVZlcEtmR1REOFU4YWhaY1c5ZUtQOUQ5bFZSVWlUTFFQZjRjMVA0RkpNZUtEMk42YU5LVnhRVkY5by9DazRRRUFNKytiZkNkUFJaY3FBd2wvZE90WXZYRjZrL0R0cE9wNlFsWHJIaC8zd1h2Nzd0QUdFeElHZnNPK0p3N3NDeWFLdnZaNlZxTndOVEpnUGZ3SHNrMW8vYi80TTZFMmdGaTVUUlRKeVBoOWdDZ2Fka0IrcDZEeE1yaGo5NE8rbGJiRms1R3lzU0YwTFJvRDRKbXhDcXBKS1ZTSXhGWVg1NERRWFNOK2xBM2J3ZENyWUZuN3hhUVJZcUpOZ1JPdTVoY0lQQ3dMcHpzbDg5czdaY1ZYZ0pBL0h0U3hVdkRkL29JMkl0bndUUjhTUFNCbmZwS1RMbmJxSi9EYm9YMWd5a3dqNW9KMDVDSkFFVFBVOXZIMFJjdDZab05ZUm80SG9UQkpGYml6QjJUbFBxQTRMUWpaL1lvcEl4N0Y2cnlWWkE2K1VQWXYzd1BucDJia3U1L1BBaU5YN25EbDNpVnBIdkw5MUNWcVFoTjYwNUlHVGRmdENBUWhLU2txbFgreW5QdStwV2srcHNJZ1dlYXUzWTVaanQxL2VZQUVQU2VUZ1pWV2RGYWdidDVOZmtPL29lUXUzK2lCVUlJclI1a2tXTGc0Z1ZYRXlBZzB5MjNTQi9ZeCtiRDQ1Z3FVMEc4Ti9NNURrYURxZDhNSUFoNEQrK1JYSVBRNldIb1BVd2NwNWZPbENTdzJUK2FqZFRwbjBENzZKUHdIdDBYMDJvbEFGV21JcGlhRGVUMytRTmQ5QU8xZ1JqQkt0Zm1OZkFjM0FGVmhhcHcvVlN3c3VqL09DUUowOEEzUUJZckJlZWFUeVZCZDdwMll4aWVmUmw4KzZkZ21UMHFZYy81U0FTWEF6bVRCdWVycTRIS2QwM3JUbUVKZkRtelJzbEtlbXRhdEllaDk3RGd1MGhWcWh4TVF5ZkRQR29tbktzL2t3OFUraUZUMDJFZU54L3dlWkUxcUd1KytoME5YUWRSMmNuem0zeUY2YjhWc21nSjZCK1h5bHhIUy96a2JseUJkZTVZNlR1RDBTRHRuVy9oM3ZFVDdCKy9YUWc5RFVmZHBBME1mVjRGd2FoaFd6UU52ak5Ib0NwWEdZQzh2Wm1oUjM4QWdIdjdCdkMySE9nZTZ3VkRqLzdJbm5oSWtnakQxSHNRVEsxR29HdUlZMDNLRys4SFZieEM0VzdmZ3ZmSVhsSFY1czR0Z0tKZ0d2SW15TFNpRUN6WlVEZHVCZmJjU1lsQ3dyOWgvUG0zejMrU3dkaHZGTlNOVzBKd09TRndMRWhqQ2tDUzhKMDVJcXRpeGw2N0JPTDRnWmp2SE82dkM4aDZTV3Jqa0RiN0M1REZTaUZyUUtlWXZ4ZnZHaUVWNXNIZndJSUFkVVpyNkxyMmhtUGxSM0QvOG9QNFBKTlU4RDJ0cWxRREFNQ2VPNWxRY2hZQU9MNWFDRUtyaDZaRmV4ajdqOEdkVWM4V2pMSUdTY0k0YUR3SXZSSE90VjlFVDFyd2VXRmJOQTBwRXhaQS8wUS8rRTRkbGk4SWlLR1dvbnY4T1dpYXRzWHRWN3JEK01KbytNNGVnM1hlV05pV3pJQjUxQ3dZKzQyRTlmMjN4TVkwRGRKZ2hLNzlVK0FhdFVUMitCY0FqcnRyeisrOU9yOEtKSGJRTmVyRDJHOFV5Q0xGSVZpeVlWMDhOVSsvVS80L295UVhLQ2dvS0Nnb0tDZ29LQ2dvRkRLZVE3dEIxMndJcGw2em1Na0ZkT1dhb0dzMkJEZ092RFViQktNT1NvS0Q1OFVGR0g5MVhEU1llcUkzcHVmdzdnTHJmeVJrc1ZKSW5iZ3daaHRkaHg1QkdjdElQUHQvZ2YzVGR4SzZsbUMzZ3J0MkdVeWpGakQwSHBxUWpIY2kyQlpQUzdndFZiWmk0c2tGRkFYOTAvMmg5WHRtT3BaL0FPL0JIY0hkM00ycnNNd2JCL1BJR1ZBM2ZSaXEwdVZoWFR5dFFJS0FlVUh6a09pMTdmcmx4K2lOdkI1WTU3K0IxRGNYZ1g2Z2xpZ3B6ZnBBVjZrRjQ2QTM0Rno3Qlp6ZmZReFZ1Y3BnR3JXQThibFhvMHJMeG9PMzVZRFB1U05XSGdMd0hOb1ROVkZCbTlrZCtwNERBWUlVRlF2ZUdaZW5ha3pCa28yY3FhL0EvUEpiVUZXdUNlT0xyNE1xVVViV1BpSS9FRnFkdUtBWXhiTTJHdlpsY3dHZWcrYmhMZ0RFYWlQdVR1THkybXEvWDI2eUZhV0pRRmV2TDU0N2h0MEJWYm84bVByTklEZ2Q4Q1pTZ1JrS1FZQ3Awd1FBd0NZcW0vNGZKZGI5UTVVb0ExWEZhcUFyVlFkZHVRYW8rKzZIWi85MjJCWk95dDlGVlRUb2l0WEFaMmVCbDVGUjF6ejBLQURBZHpKdmk3R3E4bFZnSGpNUDNGL25ZWmsvQVlJMU8xL2RsU09RbU9mWnZ6MThCMG5DMkg4Y3lQVGljRzM0RnI0VEJ5WEg4cFk3c0MvL0FNWVhSc1A0MGhoa2orMGJWeEdJcmxRZCtoNERZclpoNm1URWZLZTRkL3dFMzhsRHNMNzNadEwyT2NZK3IwS1FHVE1KT2pFcmdFS0ZJR0VjTUI1MDdjWndiMTBybXd6b083b2Z6aldmUWRlMU4xTEd2d3ZMN05lU3JyRE1tVDQ4ejRwRG9kQVZxZ0lBcUdLbFlSb3dGcDdmZDhtM2U2QTJkRjJmQTEyOW5waFlNSHMwNFBXQXZYZ1cyUk1Id0R4c0NuVGQra0JWcmhLc2k2YkpKc0FGS3MyOXh3OFVtRDFQS0V5OUI4RTBhZ0Y0UFhCdmphOTA5Ry9DZCtZWUxOTmZsV3luU3BkSDZqU3BCUktmYzBjMkdZMDBHQUdTQkZXa1dLSDBNeFNtM29Nd0Rod1AzbklIbGpsamdza29nai9ZUzFEaElSbHR4MmVncWxRRG5qMWJnc0hJZ0ZXVXZudS9ZRkpuQUxwU2RYRk80SFdMYzRLcmw4QmR2d3oyK21WdzF5NkROSmhnSHZzT3ZML3Z6UFdycHlpWUJrOEVYYjBlM050K2dIUE5wMGg1YXhIMHp3eUU0SGJDL1d1dW90ZS9aZno1Tjg5L0FFRFRxaFBvYW5VQkFLcjdIeENUY21YZ3JsNEVxSWRCR0V3Z0FJQmp3ZjV4RXZhUDU4cTJkMi9mQU0rdW53dWx6M2NUL1ZNdmlzRmVmekpCSURIRXMyY0xmQ2NQd2ZEOENHamJQd1hQbmkwZ3phbEluZlc1YVBma2NvRFFtd0JCZ0RmSllLLzlremtnYUFiTzlWOFhtR1dIb2RjUTBBL1VBWHYrVkZ5N1BmYmlXVGgvK0FxNkxzL0NPSEE4c3NlL21QaVl6bWlnYnR3SzNxUDdKTUY0MzRtRGNQL3lBOVJOMm9Bc1ZncUN4NFcwR1ovQ3VmcFRPSDlZRGwyM3Z0QzJmUnl1alN2djJ2TjdyODZ2Qko4WFpGb3htRjZaRFBBY1BMczNnNm5iRktZaGIrTE82TjZLaWtFU0tNa0ZDZ29LQ2dvS0Nnb0tDZ29LaFl4bjcxWVllZ3lBdWtFejJIWDZxRCtlSGQ5OURIV2pGcUJLbGhYbFhsa3Z1T3VYNFR0MUdLNHQzOGNOUUJONkk5VDFtb3J5aEFjU3I4eFBGc0Zta1N4MGhtSjRmaVM4Snc3Q2UwZyt3U0haQ21UcjBobElMVlVXbXRhZDRUdDFTSnFnVVFCQmhGZ1FBVi9VT05CVjY4RFFleWlvMHVVQjFnZjc1KytKMVRnUnNIOGNoMlhHQ0ppR1RnWlZ0aUpTSnkyQmUvdDZPTmQrY1ZlOXk4bTBvbEEzYWdIKzFuWFpoWjlRK0R1M2tETnpCTGkvcitaV0Zma3I4TGpyWXRXNjdjTlpTQzFYQ2VxSEhvWHY3TEc0aVRDaEVCb2RkSjE3aXRMSGxBcStVNGRBVjZrbExreFdxUVhIVndzazk0M29HVTNBKzl0MldCZFBpeW94bWdpQ0pSczUwNGZEOE93cm9LdlhrMGlaRmxtd0pzL25Ca1NaVTZobzhFa3NpZ2VncTlZQlhhTis4TitxY3BWUlpPN1hZblh6dm0weEszdXBrbVZCbFM0UDNuSW5LYy9xUkVsazRWN2ZyUzlBRUhEdjJKRDAzNGlwMVJoazBaTGdzMjRXdkFRelFRSU1rMWpiZ0VjN3BRSmtLazRsOEh6WVp5Mk0rNGV1VVIrNlRyMmdLbDhGaEU0ZjNNNWR2d0xQemsxdzc5MmFyMnNDRUpPSjFCcjRqdXlWN0dQcU54UGxidS84RGEvTS9rVGdibHdCZSs0RTZKb05rVHB4QVN4enhvQzdkaW0vM1E1Q3BoVVQxWHk4SG5pUDVYcjlFcVpVR0Y4WUxkcnAvSEVjamhWTEFVWUQwbUFDWVRDQzFKdEFHRXdnRFVhUUJqTUV0OHZ2WWZ3eWJFdG54THltKzljZmc1WStrVERWNnNMMDZqUTRWeTJEODZjWXNyMStKWnE4akJkTW81WkpIM05YVU5Fd1BqOEM2b3hXOE96WkF2dG44NlZ0YUFhRVJnZjNyazJnU3BhQk9xTTF6R1Bud1RKN05OaHpKeE8vVmg0Q1NnVHRId3NDbGI0RUFhWkJjM0JYTDhLNTdrc1krNDhGL1VBZGFaZXIxSUo1ekR5QTUrSGE5QjBjS3o0S0N5UUoxbXprekJnTzA1QTNvU3BUQWFUQkNQNk9OTkNrOHF0T2VRN3NrT3pMTDZyeVZXRHNML3AvTzlkOW1XZnJvbnVkZ0kwQ0YyT2VSWlc0RDlwSG40eTZuOUNLQ2pLRzNzTWc2d2tHd0h0MFA3eS83NEx6KzgvZzNyb3U3UHVtaXBZQUFQQWhnVU4xazRlaGY3SWZCTHMxVERyYzhlMFNNUFdiUWR1eEI3amJOK0hlOG4xd24ydnpHcmgrK1ZFMjZRc0FDTCtkVFc2LzlUQU5uZ0M2VmlONEQrMFdFM3dGSHRiNUU1QXlaZzRNZlVlQUxGSU16bFc1Z2ROL3cvanpyNTMvVUJRTXo3NENUZXZPb3YyZHd3YnpxMVBoMnJoUzlJcVB1TWVjUHl5SGMrTktBQVJBQVBCNll3WitDOFNlNjUrRUpHRjhZVFRVelRLREV2ZkcvbU9oS2xzUnpoKy9odUMwZzdmY2dYWGVPQkFHRXdTM0U1emJDZmUySDBDbzFRQUk4QTRydkFkMmdEMS9LcmxyOHp4c2k2WkczUjBjNnhOSTlDVlQwNkh2T1FqcXhxMEFpRWszbWphUGljbi9qQm9Fb3hIN3kyaEFxQVAvMDRMMEZ3WlF4VXZEMEdzUTdKL0lKNUZFb20zVkVZUkdDOWZXdGJMN0hWOHZodlBIcjhIZnV1NmYreGxBR00xd3J2MEMyclpkb1h2c2YzRHYyQURCNlNqMDUvZGVuMTh4TlJ1QTBHaGgrMkFLUEh1M1F0MzBZUmdIakFOVHZWNVM2aWovMzFHU0N4UVVGQlFVRkJRVUZCUVVGQW9ad1c2RmUrZEdhRnAzaHFaTkY3aCsrRXEybld2alNvazBhVEpvMjNZRkdEWGNQNjJBNEhibStUenhFRnlPc0FxblNBelBqd1I3NlkrWWJaTEM0NGIxM1FsUU4yOEh6Mi9iSmJ0cGY1QTdYc1ZEWGdsVUpVV3JpcWVyMVlXdWM2K2dQQzEzNHdwc2kyZkVYQkJqTDV4QjlvVCt3UVVZVGV2TzBMVG9BTy92dStEZXN4bmVvL3NURHNScW1tVUc1Y2xqUVpqQ1BUZDFIWjhCVkRSY203NExMcklKRG5IQlc4NFBPR3h4VnEwQjA4QXZkWDlHOVBnVTNFNVlGMHlDL3NrWDRJa0lObEpwb2hLQndJWUhmUWk5RWRvMmowSGI3Z2tRUnJPNHVQNzVlL0RzM1FKVnBlb3dEUndQcG00VE1MVWF3ck43TTV3YnZ3TjM1VThBZ1BmUWJsamVmaTB4UCtKRTRGallsODBGSVpNQXhQNTVTaUt6U1pXcEtMSDVFTzhWUXF6a0QvejlDQks2cnMrSzUwbFVvWUlnd2RSdEF1MGozY1NGZFVHQWUvTWFPSDljRG0zN3A2RnQwL24vMnJ2M01NbnE4azdnMzZycXF1cWU3cm5CaUVBQ3JJQUlMcUE4eWwwUm1JREtnaWpHRlkyaXFMdEdzNHBSV0JjM2FneXVMaVNPbHdRSjVzRUxFVEdpUm9PNmlPQVZid0ZGTUlqd0FDSjNjSWFlbnI1M2RWWHRINmVuWjVycHFlbWVhWVRCeitlZm51NnVjK21hT3FkT25kLzM5NzVaZE1ycFdYVEs2V25lOTlzMGJ2MWxKdSs4TlpQMzNKblcyalZwclYyZE5CcnBmZW5wU1pMeGE3NDUvK2RqNDkxWnZEU1ZKLzlSa3FROVZjNjF2Tk91cVIxMGVDWnZ1eW10MVEvTXVsejNNU2VsOXV6bnBqMDJtcEd2WFRxL2pkYnE2WDFGTVVOcHR2NnEyNnAyME9GWmNzWTU4MXFtKzVnVDAzM01pVnQ4M09TZHQyYnRlemZNcm5vMFhqL3RrZUZVOTN0bW12ZjhKaFBYWEovR3IyOUk0NVlicDFzbExQN3ovNTJlcWRtZUd5c3ZYcG9rcVIxdzhHYi8vcUdMUDVwVy8rclU5ais0Mk80alNzQjNIL1hDOUwybUtIYzc5S2tQYjNYcDVmYllhQVpXblozRnJ6c3o5ZWM4djVpcHZ1cnMrUTBrZDFBL2ZHVlJzdmMvcnB0Umhyam5lU2RNejJ5cjdMWm5WbnppR3hzQ0pKM1c5NXpqTTM3dGR6UHhpdzVoaWxacnMyMXEybFAvcDl2U3ltWkxIbjc3SzlJYUd0ams1K1crcGRsaDFkeVB3YVZubnB2U29yNU5mbDdxVzVJa3FSOXhYS3I3UG5QV1pRY3YvTUNNTUZqMVB6OHJmWC8yRjBYd0xrbDV4NTJ5N0wwZlQ2bTdKNlh1UlNuVmU0cGpZWmF5N3FYdVJWbDY1cmxGd09EMmVRNHl6Y1A2ZnU3ckJ3WHJoend2NVdVN1p2U0hWMmI4eDFjbnBYTDZYdjNXSkVudnk5NlFpV3UvbjhsNzdraXJmMDJHUHZPUk5HNjVjYXAvZmF2NE8wcmxwRkpKcWFzcnFWUXo5Tm0vVDJYNWlwUVhMMHQ3Zkd5VDY0bnFVL2RQbXMzTmhqSzNWdlhBUTdMa3plOU9xYWMzalp0K2xwSExaNy8rbksvbDcvK25WSFlxM2hQV0h6dEx6engzL3VlQ3FZRys1WDk5d2ZSMXlPQkY1M1dzOHJWZXFhY0lWYlduanFYMlJIRjhiYTR5UWRkVUpZcE9BZGZ5c2gzVGZjeEpXOXgycC9lQjlzaFFFUzc0OGlObU9GZXI2VG4rbENRYkt2SDB2T0JsNlQzMWpjbkVSQVkrOGxmVExiU0s5UXhuOE9QblpPbVo1eGJCMVJVN1ovaUxGeVhOeWJUNlYyOXhIOWZyZXNyVHN2alAzNVhLenJ1bGNmUDFXWGYrMzB3UGJFL2VjWE1HUHZiZUxEM2ovVmwwOG1tcDduTmdoajY5YXF2YmtTekkrV2M3dVA3cE9mYms2V0RCMnY5elJ0cWp3MW55MXZlbDU0UlQwM1BDcVdrK2VHOWFEeitVOXNoUWNkM2JuSno2Mml6KzNXcWxWSzBWQTkyMTRtdXBWaytxdFF4ZmN2NFdlODdYRDF1WjJnSFBubjEvbHl4TGtpeCsvZi9NYkFHWXlidnZ5T2dWbDIzRE03SmxpMDUrZGVwSEhwL20vWGRsNEx5elVxclZzL1NzODlKelloRWlidHgrYzFxckgweDdkRGp0VnJNNGI3UmFSZWhnNnZWVHF0WlNQK1RvMUk4OGZ1cjVxU1hWV2laKy9xT01mV2ZycXErVStwYWthNnBLVEdzT2xaTHFoNitjRGhZa1NjK0pyOXp5UnRxdHRNZEcwK3BmbmZMU0hkSjk5SW1aK05rUE0zSGpUenZ2VzNkUEZwMzB5a3plZWV2MDU1cjJ4RmpLVSsrNVNmRTVhLzNuKzY2cEFOSGtIYjlPR2hNWnVlS3kxQTQ4TktYZUpWdjllWGcreCsvMmZuMjEvdlBvK3NCWXFkYTlZWG5tVExnQUFBRGc5MkQ0WHorZCt1RXJzK2kvbkpxeDczNXRzNzJ5dDFacDhiTDB2UEMvcGoweWxKSExMMW5RZGMvY1VEbTFndzdmNHNNcXUreGU5R0xjak9aRDk4MnJGVUR6Z1hzeThzV0xVdXJwemZLL3ViQ1k5ZFdZU0NwZDZYckswNUlramR1M2ZVQ3FzdXNlV1hybS8wMXJhTENZZlZpdFRjL1FuM2hFajgydVBmYk80amU5TzVWZGRrdFMzUFFaL2NZWE12TDFTK2ZVUDd5OXJqL3JWcDJkK2lGSHAvZGxieWdHYXc4K0t0WDluNVcxSDNoYm1uZmRQcWQ5N3RwOXIzUk5EZHAwVkt2UHVBSFV1UFBXVkg1OVEwWTNDb0ZNM25kWDJvTURxUisyTXBVZG41elcyb2MzWFUrMW11cWUrNmEwWkhrYU4vMHNyVFViWmxoTjNubHJVUkk2S1c2eUhuOUswcGhJZWFkZGsyUjZWbkwxYVFlbSs2Z1RVai9rcUtUV25UU2JHYnY2cXhuKzBpZW5CMTBtYi90VkhqNzdkZWw5NmVucE9lNGxxVC8zQmFrLzl3VnAzbjFIaGk0NVA0MmJyMSs0WU1GR1pyc3BON0RxN0UyTzJXWHYrOGQwL2FkOVp2eXNhN2U5MHZ0bmYxRzBOaGw0T0szQmdWU1c3emdkN0poTE9lcEZMM2x0ZW80OWFYcVp4aTAzWlBqem41Z09xd3hmOGc4WitiZC9UdmNSeDZWKzVISHAybjN2VkhiZFk4WTZ4bjl5ZFVhLytlVmlGbEt6dWRsWlVKdlR0ZWUrV1hyV2VjV04zMFlqbGVVcmtucDMwYmQ0NmpXMGFLckt4T1phYWxSMjJTMTlyL29meFQ3L3k0WHpMbm5mYyt5TFV0bDFqelR2dnp1alYyL2J6UC9adE5iMWI3YUU4YmFhZkdCbWYrZEg0L1V6K1p0YnN1WXRwOHdZak5wWTdSbUh6YWhvOEVqbEZUdW50bUxuV1g5WG1xcE1VenZ3a0NSSjQ5WWlYTkMxOTlQVCs2ZHZLRUlRN1ZhR1B2T1JMZDR3MzZKbXMrakhPOWxJOTlFblp1bmJQNWlIMy9IS3RFZTNQU3pXZmNTZkpDbjZoMjlzOUh2ZnlLSVhuNWEwaTlCWWM2QS9yWFg5YVEzMHB6MjROcTExYTR2dkJ3ZW12KzkrM2dsWjlKTFhwdS8wZDZULzdOTTNLVm44ZU5FZUg1MzF4bnE3T3NjcUhWTzZudkswNlNEQmJNckxWMHkzcjluRUk2dDdURGFtZ3dWSk1kdC93MERTdXJRZS9sMWF3K3VLZ2JqaG9iUkdodEllR1U1N1pDaGRUOW1uZUYyY2RWNEd6ajF6OXY3Vjg5UjMrdHRUMi8vWmFVK01wejB4bmxLdFBuME9IYisrYUgzUWZXd1J6RmtmYUJ6LzBiZlMrTlhQaTBHemc1K1g2dFM1YldzOGZOYXJab1lMYXQzcDJuM3ZOSDU5dzFhMTl0bWM3bU5mbEw3VHpraEtwVFJ1L2tVR1B2cnVlWmZKM3B6bUEvZE1EK1l2dE5idzVvK3Q3cFVuVDFYMmFrd0hIS2ZEU0JOamFkNS9keXE3N0phbDcvelFWSFdqUXFsVzMxQnBwOE41djNITEwyZnRZejh2RzRVb2w1Nzk0WlNxdGJRbko5SzF5KzRwTFZtZTVuMi9UZlArdTdQa0hSOU03Y0JEazRteElsVDFpQkJYVWxRRld2ZXg5MmJKMjg1Snp3a3ZUKzBaaDJib2N4K2Y4N1ZQZGI5bnB1ZUZMMC9LNVl4OSs5OHk5Tm0vTHdhNE45N0dMNi9Od0lmUHpwSzNucFBxdmdlbXN2TnVXeDB1Mk5ienovWnkvVFAyd3l2VDgveVhabURWdTZhclJ3eDg0QzlUTytpSTFBODlKdFc5OWt0MXIvMks2OXQ1YUsxNU1KTy92VzNMKzdqN1hxbDNtbVUrUHBiNndVZk4rcXRTVCsrakhpNFkvOG0zMDdQeTVBeXNlbGZhdzROcER3K20vejF2czg4SWZBQUFDUmhKUkVGVVRNK2Z2RGoxdzFjV2dlaDlEdGlxZFk5ODZWTnpmdXpTTTg4dDNvL0d4NUp5T1YxN1BEV2x2aVZwclhrd3pmdnUydUx5bzFkOUpUM0huSlRXdXJWcFBuaFBjVTB3dEM2dG9YVnBqd3ltTlR4VXZHK05EcWM5T3BMV3lQQ015alc5TC8vdjZUbmgxUFM5N2gzcC8xK3Y3Umo4TC9jdVR2UEJlek95MFFTRXlkL2VsdG96RHMzaU43OW5SaVdDOHVKbHhlZW5pZkUwYnY1RnNhL2YrRUpHdi83NU9UODNzNW5QOGJ1OVgxOU4zUGpUdEFjSDB2ZnFNOUo5NVBIcDJuUGZ0QWY2MDdqNStrZDkyMDhrd2dVQUFBQy9CKzJCL2d4ZmNuNzZYbjlXK2s0N0k0TWZuOStNMlMxWi9KcTNwZFRUbThFTFA3amd3WVVaYXJVNXpmYXRIM3BNNm9jZXM5bmZqMTc1cFF4ZmN2NjhOOThlSFU3S2xSbURjcTMrMVJtOTRySUZtZTNhZlBEZWxKZXRTSG5ISjA5dHNKWFcyalVaLy9GVkdiL215aG1QbmJ6cjlyUldQNUR5NHFVWi9jN2xHYjNpc3ExNjdzZi8vYnNadis3N3FSKzJNajByWDVUaEwxNDA1MkJCa2d4ZGVrSEdydHJ5NE9zT2Yvdlo2YkxBU1RMK2d5c3kvb01yWmo1b29xZ1MwZnVLTnhXaGlxZldOMTFSdTUzMnVyVVp2K2FiR2JyMGdzMXVyL203KzZZSG45cURBeG45MXBlbld5aFVkdjdqMUo5emZOSm9aT3o3LzY5b0NURmJlZCtKc1F4ZmVrRkdyL3BLZWw5OFd1cUhyMHk3TVo3R2JadmVoSDg4YUQ1MGJ6SDdzbEpKZVljbnBiekRrNUlVNVlWSHZuTHhuR2FsVHR6d2svU3NQRG5qUDd3eW8xZC9kZGJadXUzQmdlbEtKNlhGUzFQZDk1bXA3cmx2S3J2dW52S1NaUm02K0dOSnBTdXQxUTltL0xydmI3SEVicnZaVEh1Z1A2MlJxV0RIdlhjV004VjZlb3UySSsxMlVaSGpvcitkWG1iazhzK2xzdE91bXh3WDA4L0ZBL2RrNHNaL1QzdHNOR1B6dkxtZkpLUGZ1VHoxdzQ3TjBLYytsTXpTQTNaYlRkNzJxd3o4M1RzWGZMM2JZcjZ2bjgwRkM1Smt6WnUyUFB1Mm82NXFNU040ZkN5VGQwME5kcFRLcWU2emYxcjlxelA0VCtkdXNaM0tmQXg5YWxYUlgvay9ybHVRWUVGSzVZejk2RnVwUC91NW04eUVhNi9yeitvM256eXY2Z0VqbDM4dTlVT09ubW9Cc3VWeXl0dTdOWDk1YWxHK2UydHNGR0pMa3NZdE4yYjRYeTVNOC82N00zbnZuV2tQRGN4OVp1VjNpeG1GbFQvYVkxNjkxanRwUG5SL3lvOEkxclFlL2wxR3IvcEtKcWJhRW96LytPcWszWm9SWm1pdExhb1VERjM4c1hUdHRWOHFPKzJTOHZJbnBmS2tYVkxaY2FlVWxpeExxYWUzS0kzZFZVMHFsUTF0bTFxdHBObk01SDEzcHZYUWZUTzJYZDE3djZSYzNtU1FabHVOWC9lRExEcnBsUm0vN3BvTWYvNkNUUWFWdDhXNmYzamZncTFyUGtyVld1b0hIWkYydTVYMjJFaEd2dlRKb3VYT2xNRlBmREI5cjNsYnF2dnNuK3JURDlxd1lLdVYxdW9ITXZLMVN6dTMyR2x2Zm1iczFtZ1BENlk2RllKb2o0MWs0dHJ2WmVpUzgxTjcxbk5TTy9EUU5PKytJK3N1ZUgvSHN2MFROLzQwYTg5NVN4YS84ZXhVVnV3OHI0RzN4czAzcExYbWQ1bTQ2V2NkWjNzM2J2cDUxcjd2emFudWMwQW1mdkhqdWYrQkMyeDd1ZjVwand5bC82LysyeWFEeFJQWC8yam0rM1M1bkhSVnB5dVlGRis3aXZXMldrbXJtWGF6V1ZRMmFqV0xmdmR6Q0FBTmYrRVRIZHZUUGRhYTk5K2QvdmU4Y1daN2lNbEdScSs0ckFnMmxFb3BMMW1lMUx0VHFuUVZWVjZtdmlZcHdtY2JWVFRZOEgxemZpMGoydTBpekRhOVk1T1p2TzJtNGpVeWx4bnFFK041K0t4WHpYMTdqekQ4cjU5SjdZQkRNbnIxVjdkWVViQzU1cUdzZmY5Ylp5Ny91Zk5UWHRTYityT09uRG43djkxSzg2SDdNL3o1Zjl5dzNnVUtqczNKRStENnFqMjBMZ04vOTg3MHZmb3Q2ZHA5NzB6KzVwWU1YZnpSUjYwSzRoTlZxZDJlUTRNUkFBQ0E3ZHpxMXh6N1dPOUNrcVR2OVdlbCs2Z1hadWpUcXpMMm5hOHR5RHE3VjU2Y3Z0UE95TmozdnA2aFQzNW9RZGE1WFZoLzAzNmhQOWFXcGtvenorRkdUYW03SiszbTVLTXkrUG1FTUhWamRqYjFJNDdMeEMrdlRYdHc3WnhYVjE2Mlk5cXQxcnhud1crdDhvNVBUcWxXUy9PQmUrZDM0NjZyT2wzdXRqMDIrMHlnampvOGIvTlIyWFdQb2pUdjJPZzJyS1JTN012V2xMNnYxb3FiNWxzN3FGVXViM1hKL2NlRHgrejFzNEJLZlV0bWhLYXFUejhvamR0dW5qRTc3dzlHVjNWdUF4SXNyRXFsZU80WCtqZ29sVGEwWW5qa09hcGFUZGNmNzdrZ2xSSWVVN1h1UDh4ajlmRm1sdmYwK25PZW4vR2ZmSHZ1NTVScUxaVmRkcHRYK0hTNzlFUzUvdUd4dHo3a3RWNWo0dmYvZjdsQXIrY25QTmRYU1pJVm4vbjJZNzBMOHlKY0FBQUEvRUY0dklRTFVpNFhzMUdielhuMVRPMjR5dVVya2txbG1DSGlCaGdBQUFEQWRtRjdDeGRvaXdBQUFQRDcxR3JOcjZUalhGYTVRQ0VGQUFBQUFOaWM4bU85QXdBQUFBQUFBQURBNDV0d0FRQUFBQUFBQUFEUWtYQUJBQUFBQUFBQUFOQ1JjQUVBQUFBQUFBQUEwSkZ3QVFBQUFBQUFBQURRa1hBQkFBQUFBQUFBQU5DUmNBRUFBQUFBQUFBQTBKRndBUUFBQUFBQUFBRFFrWEFCQUFBQUFBQUFBTkNSY0FFQUFBQUFBQUFBMEpGd0FRQUFBQUFBQUFEUWtYQUJBQUFBQUFBQUFOQ1JjQUVBQUFBQUFBQUEwRkdwM1c2M0grdWRBQUFBQUFBQUFBQWV2MVF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kVpNEFBQUFBQUFBQUFEb1NMZ0FBQUFBQUFBQUFPaEl1QUFBQUFBQUFBQUE2RWk0QUFBQUFBQUFBQURvU0xnQUFBQUFBQUFBQU9oSXVBQUFBQUFBQUFBQTZFaTRBQUFBQUFBQUFBRG9TTGdBQUFBQUFBQUFBT2hJdUFBQUFBQUFBQUFBNit2K2JDNysyaHluVVdBQUFBQUJKUlU1RXJrSmdnZz09IiwKCSJUaGVtZSIgOiAiIiwKCSJUeXBlIiA6ICJtaW5kIiwKCSJWZXJzaW9uIiA6ICI5Igp9Cg=="/>
    </extobj>
  </extobjs>
</s:customData>
</file>

<file path=customXml/itemProps1.xml><?xml version="1.0" encoding="utf-8"?>
<ds:datastoreItem xmlns:ds="http://schemas.openxmlformats.org/officeDocument/2006/customXml" ds:itemID="{70799B68-FBCB-4541-A11B-889D4DF3D6D6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399</Words>
  <Application>Microsoft Office PowerPoint</Application>
  <PresentationFormat>宽屏</PresentationFormat>
  <Paragraphs>65</Paragraphs>
  <Slides>14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宋体</vt:lpstr>
      <vt:lpstr>微软雅黑</vt:lpstr>
      <vt:lpstr>微软雅黑 Light</vt:lpstr>
      <vt:lpstr>Arial</vt:lpstr>
      <vt:lpstr>Arial Black</vt:lpstr>
      <vt:lpstr>Calibri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时间流程图</vt:lpstr>
      <vt:lpstr>实施方案</vt:lpstr>
      <vt:lpstr>PowerPoint 演示文稿</vt:lpstr>
      <vt:lpstr>可能风险及解决方案</vt:lpstr>
      <vt:lpstr>PowerPoint 演示文稿</vt:lpstr>
      <vt:lpstr>预期成果</vt:lpstr>
      <vt:lpstr>PowerPoint 演示文稿</vt:lpstr>
      <vt:lpstr>经费使用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MICHAEL</dc:creator>
  <cp:lastModifiedBy>铭源 何</cp:lastModifiedBy>
  <cp:revision>55</cp:revision>
  <dcterms:created xsi:type="dcterms:W3CDTF">2015-05-05T08:02:00Z</dcterms:created>
  <dcterms:modified xsi:type="dcterms:W3CDTF">2025-05-05T15:36:02Z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E5E2A42CCB494484A725C42007C4F7D1_12</vt:lpwstr>
  </property>
</Properties>
</file>

<file path=docProps/thumbnail.jpeg>
</file>